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18" r:id="rId2"/>
    <p:sldId id="320" r:id="rId3"/>
    <p:sldId id="322" r:id="rId4"/>
    <p:sldId id="323" r:id="rId5"/>
    <p:sldId id="324" r:id="rId6"/>
    <p:sldId id="325" r:id="rId7"/>
    <p:sldId id="326" r:id="rId8"/>
    <p:sldId id="327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19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il teme 2 - Isticanj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63AA2-D56F-491F-8B11-AD59F92DBAF8}" type="datetimeFigureOut">
              <a:rPr lang="hr-HR" smtClean="0"/>
              <a:pPr/>
              <a:t>7.12.2017.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29192-2E0B-4A04-8E60-E51115A0CCC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29192-2E0B-4A04-8E60-E51115A0CCC3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29192-2E0B-4A04-8E60-E51115A0CCC3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29192-2E0B-4A04-8E60-E51115A0CCC3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29192-2E0B-4A04-8E60-E51115A0CCC3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29192-2E0B-4A04-8E60-E51115A0CCC3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29192-2E0B-4A04-8E60-E51115A0CCC3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29192-2E0B-4A04-8E60-E51115A0CCC3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29192-2E0B-4A04-8E60-E51115A0CCC3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29192-2E0B-4A04-8E60-E51115A0CCC3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29192-2E0B-4A04-8E60-E51115A0CCC3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29192-2E0B-4A04-8E60-E51115A0CCC3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29192-2E0B-4A04-8E60-E51115A0CCC3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29192-2E0B-4A04-8E60-E51115A0CCC3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29192-2E0B-4A04-8E60-E51115A0CCC3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29192-2E0B-4A04-8E60-E51115A0CCC3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/>
              <a:t>Uredite stil podnaslova matrice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7.12.2017.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/>
              <a:t>Kliknite ikonu da biste dodali  sliku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/>
              <a:t>Uredite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pPr/>
              <a:t>7.12.2017.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/>
          </p:cNvSpPr>
          <p:nvPr/>
        </p:nvSpPr>
        <p:spPr>
          <a:xfrm>
            <a:off x="1403648" y="5796"/>
            <a:ext cx="7632848" cy="28803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hr-HR" sz="2000" dirty="0">
              <a:solidFill>
                <a:schemeClr val="tx1"/>
              </a:solidFill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611560" y="692696"/>
            <a:ext cx="76907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>
                <a:solidFill>
                  <a:srgbClr val="002060"/>
                </a:solidFill>
              </a:rPr>
              <a:t>BRODSKO-POSAVSKA ŽUPANIJA</a:t>
            </a:r>
          </a:p>
          <a:p>
            <a:r>
              <a:rPr lang="hr-HR" sz="2000" b="1" dirty="0">
                <a:solidFill>
                  <a:srgbClr val="002060"/>
                </a:solidFill>
              </a:rPr>
              <a:t>  RAZVOJ ŠIROKOPOJASNE  INFRASTRUKTURE 2014. – 2020.</a:t>
            </a:r>
          </a:p>
        </p:txBody>
      </p:sp>
      <p:sp>
        <p:nvSpPr>
          <p:cNvPr id="5" name="Pravokutnik 4"/>
          <p:cNvSpPr/>
          <p:nvPr/>
        </p:nvSpPr>
        <p:spPr>
          <a:xfrm>
            <a:off x="819680" y="2924944"/>
            <a:ext cx="750463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>
                <a:solidFill>
                  <a:srgbClr val="0000FF"/>
                </a:solidFill>
              </a:rPr>
              <a:t>SPORAZUM</a:t>
            </a:r>
          </a:p>
          <a:p>
            <a:pPr algn="ctr"/>
            <a:r>
              <a:rPr lang="hr-HR" b="1" dirty="0">
                <a:solidFill>
                  <a:srgbClr val="0000FF"/>
                </a:solidFill>
              </a:rPr>
              <a:t>o suradnji na projektu razvoja širokopojasnog pristupa u područjima u kojima ne postoji dostatan komercijalni interes za ulaganja, prihvatljivog za financiranje iz EU fondova</a:t>
            </a:r>
          </a:p>
          <a:p>
            <a:pPr algn="ctr"/>
            <a:endParaRPr lang="hr-HR" dirty="0"/>
          </a:p>
          <a:p>
            <a:pPr algn="ctr"/>
            <a:r>
              <a:rPr lang="hr-HR" b="1" dirty="0">
                <a:solidFill>
                  <a:srgbClr val="C00000"/>
                </a:solidFill>
              </a:rPr>
              <a:t>Slavonski Brod, 07. prosinca 2017.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C7EEF1-A5E1-4C87-BB90-110FE8565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084" y="116633"/>
            <a:ext cx="69739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922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/>
          </p:cNvSpPr>
          <p:nvPr/>
        </p:nvSpPr>
        <p:spPr>
          <a:xfrm>
            <a:off x="1403648" y="5796"/>
            <a:ext cx="7632848" cy="28803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hr-HR" sz="2000" dirty="0">
              <a:solidFill>
                <a:schemeClr val="tx1"/>
              </a:solidFill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611560" y="692696"/>
            <a:ext cx="76907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>
                <a:solidFill>
                  <a:srgbClr val="002060"/>
                </a:solidFill>
              </a:rPr>
              <a:t>BRODSKO-POSAVSKA ŽUPANIJA</a:t>
            </a:r>
          </a:p>
          <a:p>
            <a:r>
              <a:rPr lang="hr-HR" sz="2000" b="1" dirty="0">
                <a:solidFill>
                  <a:srgbClr val="002060"/>
                </a:solidFill>
              </a:rPr>
              <a:t>  RAZVOJ ŠIROKOPOJASNE  INFRASTRUKTURE 2014. – 2020.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C7EEF1-A5E1-4C87-BB90-110FE8565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084" y="116633"/>
            <a:ext cx="69739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043608" y="3068960"/>
            <a:ext cx="6984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Strategija razvoja širokopojasne infrastrukture u RH</a:t>
            </a:r>
            <a:endParaRPr kumimoji="0" lang="hr-H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Slika 6" descr="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84784"/>
            <a:ext cx="9144000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22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/>
          </p:cNvSpPr>
          <p:nvPr/>
        </p:nvSpPr>
        <p:spPr>
          <a:xfrm>
            <a:off x="1403648" y="5796"/>
            <a:ext cx="7632848" cy="28803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hr-HR" sz="2000" dirty="0">
              <a:solidFill>
                <a:schemeClr val="tx1"/>
              </a:solidFill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611560" y="692696"/>
            <a:ext cx="76907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>
                <a:solidFill>
                  <a:srgbClr val="002060"/>
                </a:solidFill>
              </a:rPr>
              <a:t>BRODSKO-POSAVSKA ŽUPANIJA</a:t>
            </a:r>
          </a:p>
          <a:p>
            <a:r>
              <a:rPr lang="hr-HR" sz="2000" b="1" dirty="0">
                <a:solidFill>
                  <a:srgbClr val="002060"/>
                </a:solidFill>
              </a:rPr>
              <a:t>  RAZVOJ ŠIROKOPOJASNE  INFRASTRUKTURE 2014. – 2020.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C7EEF1-A5E1-4C87-BB90-110FE8565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084" y="116633"/>
            <a:ext cx="69739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043608" y="3068960"/>
            <a:ext cx="6984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Strategija razvoja širokopojasne infrastrukture u RH</a:t>
            </a:r>
            <a:endParaRPr kumimoji="0" lang="hr-H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Slika 7" descr="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22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/>
          </p:cNvSpPr>
          <p:nvPr/>
        </p:nvSpPr>
        <p:spPr>
          <a:xfrm>
            <a:off x="1403648" y="5796"/>
            <a:ext cx="7632848" cy="28803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hr-HR" sz="2000" dirty="0">
              <a:solidFill>
                <a:schemeClr val="tx1"/>
              </a:solidFill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611560" y="692696"/>
            <a:ext cx="76907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>
                <a:solidFill>
                  <a:srgbClr val="002060"/>
                </a:solidFill>
              </a:rPr>
              <a:t>BRODSKO-POSAVSKA ŽUPANIJA</a:t>
            </a:r>
          </a:p>
          <a:p>
            <a:r>
              <a:rPr lang="hr-HR" sz="2000" b="1" dirty="0">
                <a:solidFill>
                  <a:srgbClr val="002060"/>
                </a:solidFill>
              </a:rPr>
              <a:t>  RAZVOJ ŠIROKOPOJASNE  INFRASTRUKTURE 2014. – 2020.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C7EEF1-A5E1-4C87-BB90-110FE8565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084" y="116633"/>
            <a:ext cx="69739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043608" y="3068960"/>
            <a:ext cx="6984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Strategija razvoja širokopojasne infrastrukture u RH</a:t>
            </a:r>
            <a:endParaRPr kumimoji="0" lang="hr-H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Slika 6" descr="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22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/>
          </p:cNvSpPr>
          <p:nvPr/>
        </p:nvSpPr>
        <p:spPr>
          <a:xfrm>
            <a:off x="1403648" y="5796"/>
            <a:ext cx="7632848" cy="28803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hr-HR" sz="2000" dirty="0">
              <a:solidFill>
                <a:schemeClr val="tx1"/>
              </a:solidFill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611560" y="692696"/>
            <a:ext cx="76907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>
                <a:solidFill>
                  <a:srgbClr val="002060"/>
                </a:solidFill>
              </a:rPr>
              <a:t>BRODSKO-POSAVSKA ŽUPANIJA</a:t>
            </a:r>
          </a:p>
          <a:p>
            <a:r>
              <a:rPr lang="hr-HR" sz="2000" b="1" dirty="0">
                <a:solidFill>
                  <a:srgbClr val="002060"/>
                </a:solidFill>
              </a:rPr>
              <a:t>  RAZVOJ ŠIROKOPOJASNE  INFRASTRUKTURE 2014. – 2020.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C7EEF1-A5E1-4C87-BB90-110FE8565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084" y="116633"/>
            <a:ext cx="69739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043608" y="3068960"/>
            <a:ext cx="6984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Strategija razvoja širokopojasne infrastrukture u RH</a:t>
            </a:r>
            <a:endParaRPr kumimoji="0" lang="hr-H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Slika 7" descr="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22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/>
          </p:cNvSpPr>
          <p:nvPr/>
        </p:nvSpPr>
        <p:spPr>
          <a:xfrm>
            <a:off x="1403648" y="5796"/>
            <a:ext cx="7632848" cy="28803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hr-HR" sz="2000" dirty="0">
              <a:solidFill>
                <a:schemeClr val="tx1"/>
              </a:solidFill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611560" y="692696"/>
            <a:ext cx="76907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>
                <a:solidFill>
                  <a:srgbClr val="002060"/>
                </a:solidFill>
              </a:rPr>
              <a:t>BRODSKO-POSAVSKA ŽUPANIJA</a:t>
            </a:r>
          </a:p>
          <a:p>
            <a:r>
              <a:rPr lang="hr-HR" sz="2000" b="1" dirty="0">
                <a:solidFill>
                  <a:srgbClr val="002060"/>
                </a:solidFill>
              </a:rPr>
              <a:t>  RAZVOJ ŠIROKOPOJASNE  INFRASTRUKTURE 2014. – 2020.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C7EEF1-A5E1-4C87-BB90-110FE8565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084" y="116633"/>
            <a:ext cx="69739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043608" y="3068960"/>
            <a:ext cx="6984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Strategija razvoja širokopojasne infrastrukture u RH</a:t>
            </a:r>
            <a:endParaRPr kumimoji="0" lang="hr-H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Slika 6" descr="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22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/>
          </p:cNvSpPr>
          <p:nvPr/>
        </p:nvSpPr>
        <p:spPr>
          <a:xfrm>
            <a:off x="1403648" y="5796"/>
            <a:ext cx="7632848" cy="28803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hr-HR" sz="2000" dirty="0">
              <a:solidFill>
                <a:schemeClr val="tx1"/>
              </a:solidFill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611560" y="692696"/>
            <a:ext cx="76907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>
                <a:solidFill>
                  <a:srgbClr val="002060"/>
                </a:solidFill>
              </a:rPr>
              <a:t>BRODSKO-POSAVSKA ŽUPANIJA</a:t>
            </a:r>
          </a:p>
          <a:p>
            <a:r>
              <a:rPr lang="hr-HR" sz="2000" b="1" dirty="0">
                <a:solidFill>
                  <a:srgbClr val="002060"/>
                </a:solidFill>
              </a:rPr>
              <a:t>  RAZVOJ ŠIROKOPOJASNE  INFRASTRUKTURE 2014. – 2020.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C7EEF1-A5E1-4C87-BB90-110FE8565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084" y="116633"/>
            <a:ext cx="69739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043608" y="3068960"/>
            <a:ext cx="6984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Strategija razvoja širokopojasne infrastrukture u RH</a:t>
            </a:r>
            <a:endParaRPr kumimoji="0" lang="hr-H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Slika 7" descr="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22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Slikovni rezultat za hrvatske vo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9" name="AutoShape 4" descr="Slikovni rezultat za hrvatske vo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" name="Naslov 1"/>
          <p:cNvSpPr txBox="1">
            <a:spLocks/>
          </p:cNvSpPr>
          <p:nvPr/>
        </p:nvSpPr>
        <p:spPr>
          <a:xfrm>
            <a:off x="1403648" y="5796"/>
            <a:ext cx="7632848" cy="28803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hr-HR" sz="2000" dirty="0">
              <a:solidFill>
                <a:schemeClr val="tx1"/>
              </a:solidFill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899592" y="2492896"/>
            <a:ext cx="7632848" cy="194421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2800" b="1" dirty="0">
                <a:solidFill>
                  <a:srgbClr val="0000FF"/>
                </a:solidFill>
              </a:rPr>
              <a:t>HVALA NA PAŽNJI!</a:t>
            </a:r>
          </a:p>
          <a:p>
            <a:pPr algn="ctr"/>
            <a:endParaRPr lang="hr-HR" sz="2800" b="1" dirty="0">
              <a:solidFill>
                <a:srgbClr val="0000FF"/>
              </a:solidFill>
            </a:endParaRPr>
          </a:p>
          <a:p>
            <a:pPr algn="ctr"/>
            <a:r>
              <a:rPr lang="hr-HR" sz="2800" b="1" dirty="0">
                <a:solidFill>
                  <a:srgbClr val="0000FF"/>
                </a:solidFill>
              </a:rPr>
              <a:t>Stjepan Bošnjaković, dipl. ing.</a:t>
            </a:r>
          </a:p>
          <a:p>
            <a:pPr algn="ctr"/>
            <a:r>
              <a:rPr lang="hr-HR" sz="2800" b="1" dirty="0">
                <a:solidFill>
                  <a:srgbClr val="0000FF"/>
                </a:solidFill>
              </a:rPr>
              <a:t>Zamjenik župana BPŽ </a:t>
            </a:r>
          </a:p>
          <a:p>
            <a:pPr algn="ctr"/>
            <a:r>
              <a:rPr lang="hr-HR" sz="2800" b="1" dirty="0">
                <a:solidFill>
                  <a:srgbClr val="0000FF"/>
                </a:solidFill>
              </a:rPr>
              <a:t>i Koordinator projekta PRŠI za BPŽ</a:t>
            </a:r>
          </a:p>
          <a:p>
            <a:pPr algn="ctr"/>
            <a:endParaRPr lang="hr-HR" sz="2800" dirty="0">
              <a:solidFill>
                <a:schemeClr val="tx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193CA70-F22C-453D-BD4B-2C1CB326F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703060" cy="87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448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/>
          </p:cNvSpPr>
          <p:nvPr/>
        </p:nvSpPr>
        <p:spPr>
          <a:xfrm>
            <a:off x="1403648" y="5796"/>
            <a:ext cx="7632848" cy="28803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hr-HR" sz="2000" dirty="0">
              <a:solidFill>
                <a:schemeClr val="tx1"/>
              </a:solidFill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611560" y="692696"/>
            <a:ext cx="76907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>
                <a:solidFill>
                  <a:srgbClr val="002060"/>
                </a:solidFill>
              </a:rPr>
              <a:t>BRODSKO-POSAVSKA ŽUPANIJA</a:t>
            </a:r>
          </a:p>
          <a:p>
            <a:r>
              <a:rPr lang="hr-HR" sz="2000" b="1" dirty="0">
                <a:solidFill>
                  <a:srgbClr val="002060"/>
                </a:solidFill>
              </a:rPr>
              <a:t>  RAZVOJ ŠIROKOPOJASNE  INFRASTRUKTURE 2014. – 2020.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C7EEF1-A5E1-4C87-BB90-110FE8565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084" y="116633"/>
            <a:ext cx="69739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77072"/>
            <a:ext cx="8114159" cy="61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05064"/>
            <a:ext cx="676275" cy="68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043608" y="4149080"/>
            <a:ext cx="720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Brodsko-posavska županija</a:t>
            </a:r>
            <a:endParaRPr kumimoji="0" lang="hr-H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2924944"/>
            <a:ext cx="7848872" cy="70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924944"/>
            <a:ext cx="60426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043608" y="3068960"/>
            <a:ext cx="6984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Strategija razvoja širokopojasne infrastrukture u RH</a:t>
            </a:r>
            <a:endParaRPr kumimoji="0" lang="hr-H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92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/>
          </p:cNvSpPr>
          <p:nvPr/>
        </p:nvSpPr>
        <p:spPr>
          <a:xfrm>
            <a:off x="1403648" y="5796"/>
            <a:ext cx="7632848" cy="28803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hr-HR" sz="2000" dirty="0">
              <a:solidFill>
                <a:schemeClr val="tx1"/>
              </a:solidFill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611560" y="692696"/>
            <a:ext cx="76907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>
                <a:solidFill>
                  <a:srgbClr val="002060"/>
                </a:solidFill>
              </a:rPr>
              <a:t>BRODSKO-POSAVSKA ŽUPANIJA</a:t>
            </a:r>
          </a:p>
          <a:p>
            <a:r>
              <a:rPr lang="hr-HR" sz="2000" b="1" dirty="0">
                <a:solidFill>
                  <a:srgbClr val="002060"/>
                </a:solidFill>
              </a:rPr>
              <a:t>  RAZVOJ ŠIROKOPOJASNE  INFRASTRUKTURE 2014. – 2020.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C7EEF1-A5E1-4C87-BB90-110FE8565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084" y="116633"/>
            <a:ext cx="69739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043608" y="3068960"/>
            <a:ext cx="6984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Strategija razvoja širokopojasne infrastrukture u RH</a:t>
            </a:r>
            <a:endParaRPr kumimoji="0" lang="hr-H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2"/>
          <p:cNvSpPr>
            <a:spLocks/>
          </p:cNvSpPr>
          <p:nvPr/>
        </p:nvSpPr>
        <p:spPr bwMode="auto">
          <a:xfrm flipH="1">
            <a:off x="1979712" y="1628800"/>
            <a:ext cx="45719" cy="4824536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0" y="8661"/>
              </a:cxn>
              <a:cxn ang="0">
                <a:pos x="88" y="8661"/>
              </a:cxn>
              <a:cxn ang="0">
                <a:pos x="98" y="0"/>
              </a:cxn>
              <a:cxn ang="0">
                <a:pos x="9" y="0"/>
              </a:cxn>
            </a:cxnLst>
            <a:rect l="0" t="0" r="r" b="b"/>
            <a:pathLst>
              <a:path w="99" h="8661">
                <a:moveTo>
                  <a:pt x="9" y="0"/>
                </a:moveTo>
                <a:lnTo>
                  <a:pt x="0" y="8661"/>
                </a:lnTo>
                <a:lnTo>
                  <a:pt x="88" y="8661"/>
                </a:lnTo>
                <a:lnTo>
                  <a:pt x="98" y="0"/>
                </a:lnTo>
                <a:lnTo>
                  <a:pt x="9" y="0"/>
                </a:lnTo>
                <a:close/>
              </a:path>
            </a:pathLst>
          </a:custGeom>
          <a:solidFill>
            <a:srgbClr val="E2007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267744" y="1705744"/>
            <a:ext cx="4248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b="0" i="0" u="none" strike="noStrike" cap="none" normalizeH="0" baseline="0" dirty="0">
                <a:ln>
                  <a:noFill/>
                </a:ln>
                <a:solidFill>
                  <a:srgbClr val="E2007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STATUS EU </a:t>
            </a:r>
            <a:r>
              <a:rPr kumimoji="0" lang="hr-HR" sz="2000" b="0" i="0" u="none" strike="noStrike" cap="none" normalizeH="0" baseline="0" dirty="0" err="1">
                <a:ln>
                  <a:noFill/>
                </a:ln>
                <a:solidFill>
                  <a:srgbClr val="E2007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BB</a:t>
            </a:r>
            <a:r>
              <a:rPr kumimoji="0" lang="hr-HR" sz="2000" b="0" i="0" u="none" strike="noStrike" cap="none" normalizeH="0" baseline="0" dirty="0">
                <a:ln>
                  <a:noFill/>
                </a:ln>
                <a:solidFill>
                  <a:srgbClr val="E2007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PROGRAMA U RH</a:t>
            </a:r>
            <a:endParaRPr kumimoji="0" lang="hr-H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2348880"/>
            <a:ext cx="22677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600" b="0" i="0" u="sng" strike="noStrike" cap="none" normalizeH="0" baseline="0" dirty="0">
                <a:ln>
                  <a:noFill/>
                </a:ln>
                <a:solidFill>
                  <a:srgbClr val="E2007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NACIONALNA</a:t>
            </a:r>
            <a:r>
              <a:rPr kumimoji="0" lang="hr-HR" sz="1600" b="0" i="0" u="none" strike="noStrike" cap="none" normalizeH="0" baseline="0" dirty="0">
                <a:ln>
                  <a:noFill/>
                </a:ln>
                <a:solidFill>
                  <a:srgbClr val="E2007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r-HR" sz="1600" b="0" i="0" u="sng" strike="noStrike" cap="none" normalizeH="0" baseline="0" dirty="0">
                <a:ln>
                  <a:noFill/>
                </a:ln>
                <a:solidFill>
                  <a:srgbClr val="E2007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RAZINA</a:t>
            </a:r>
            <a:endParaRPr kumimoji="0" lang="hr-H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475656" y="1630695"/>
            <a:ext cx="7524328" cy="531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5240" tIns="698280" rIns="990288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Operativni Program “Konkurentnost i kohezija” (OPKK) usvojen od strane Vlade RH i Europske komisije 12. prosinca 2014. (prioritetna os 2 OPKK -Korištenje informacijske i komunikacijske tehnologije - ukupna alokacija 308 milijuna eura).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Razvoj širokopojasne pristupne mreže – </a:t>
            </a:r>
            <a:r>
              <a:rPr kumimoji="0" lang="hr-HR" sz="14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252  milijuna  EUR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Nacionalna strategija razvoja širokopojasnog pristupa za razdoblje od 2016. - </a:t>
            </a:r>
            <a:r>
              <a:rPr kumimoji="0" lang="hr-HR" sz="1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2020</a:t>
            </a:r>
            <a:r>
              <a:rPr kumimoji="0" lang="hr-HR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usvojena je od strane Vlade RH </a:t>
            </a:r>
            <a:r>
              <a:rPr kumimoji="0" lang="hr-HR" sz="1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</a:t>
            </a:r>
            <a:r>
              <a:rPr kumimoji="0" lang="hr-HR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srpnja 2016 godine.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Okvirni nacionalni program za razvoj infrastrukture širokopojasnog pristupa (ONP) je usvojen od strane Vlade Republike Hrvatske 13. srpnja 2016 godine.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HAKOM je imenovan kao Nositelj okvirnog programa koji, između ostalog, provjerava i odobrava pripremnu projektnu dokumentaciju.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Ministarstvo regionalnoga razvoja i EU fondova je  </a:t>
            </a:r>
            <a:r>
              <a:rPr kumimoji="0" lang="hr-H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PT1</a:t>
            </a:r>
            <a:r>
              <a:rPr kumimoji="0" lang="hr-H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(posredničko tijelo razine 1)</a:t>
            </a:r>
            <a:endParaRPr kumimoji="0" lang="hr-HR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hr-H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hr-H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922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/>
          </p:cNvSpPr>
          <p:nvPr/>
        </p:nvSpPr>
        <p:spPr>
          <a:xfrm>
            <a:off x="1403648" y="5796"/>
            <a:ext cx="7632848" cy="28803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hr-HR" sz="2000" dirty="0">
              <a:solidFill>
                <a:schemeClr val="tx1"/>
              </a:solidFill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611560" y="692696"/>
            <a:ext cx="76907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>
                <a:solidFill>
                  <a:srgbClr val="002060"/>
                </a:solidFill>
              </a:rPr>
              <a:t>BRODSKO-POSAVSKA ŽUPANIJA</a:t>
            </a:r>
          </a:p>
          <a:p>
            <a:r>
              <a:rPr lang="hr-HR" sz="2000" b="1" dirty="0">
                <a:solidFill>
                  <a:srgbClr val="002060"/>
                </a:solidFill>
              </a:rPr>
              <a:t>  RAZVOJ ŠIROKOPOJASNE  INFRASTRUKTURE 2014. – 2020.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C7EEF1-A5E1-4C87-BB90-110FE8565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084" y="116633"/>
            <a:ext cx="69739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043608" y="3068960"/>
            <a:ext cx="6984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Strategija razvoja širokopojasne infrastrukture u RH</a:t>
            </a:r>
            <a:endParaRPr kumimoji="0" lang="hr-H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5" name="Slika 84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340768"/>
            <a:ext cx="8856984" cy="531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22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/>
          </p:cNvSpPr>
          <p:nvPr/>
        </p:nvSpPr>
        <p:spPr>
          <a:xfrm>
            <a:off x="1403648" y="5796"/>
            <a:ext cx="7632848" cy="28803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hr-HR" sz="2000" dirty="0">
              <a:solidFill>
                <a:schemeClr val="tx1"/>
              </a:solidFill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611560" y="692696"/>
            <a:ext cx="76907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>
                <a:solidFill>
                  <a:srgbClr val="002060"/>
                </a:solidFill>
              </a:rPr>
              <a:t>BRODSKO-POSAVSKA ŽUPANIJA</a:t>
            </a:r>
          </a:p>
          <a:p>
            <a:r>
              <a:rPr lang="hr-HR" sz="2000" b="1" dirty="0">
                <a:solidFill>
                  <a:srgbClr val="002060"/>
                </a:solidFill>
              </a:rPr>
              <a:t>  RAZVOJ ŠIROKOPOJASNE  INFRASTRUKTURE 2014. – 2020.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C7EEF1-A5E1-4C87-BB90-110FE8565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084" y="116633"/>
            <a:ext cx="69739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043608" y="3068960"/>
            <a:ext cx="6984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Strategija razvoja širokopojasne infrastrukture u RH</a:t>
            </a:r>
            <a:endParaRPr kumimoji="0" lang="hr-H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Slika 6" descr="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412776"/>
            <a:ext cx="8856984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22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/>
          </p:cNvSpPr>
          <p:nvPr/>
        </p:nvSpPr>
        <p:spPr>
          <a:xfrm>
            <a:off x="1403648" y="5796"/>
            <a:ext cx="7632848" cy="28803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hr-HR" sz="2000" dirty="0">
              <a:solidFill>
                <a:schemeClr val="tx1"/>
              </a:solidFill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611560" y="692696"/>
            <a:ext cx="76907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>
                <a:solidFill>
                  <a:srgbClr val="002060"/>
                </a:solidFill>
              </a:rPr>
              <a:t>BRODSKO-POSAVSKA ŽUPANIJA</a:t>
            </a:r>
          </a:p>
          <a:p>
            <a:r>
              <a:rPr lang="hr-HR" sz="2000" b="1" dirty="0">
                <a:solidFill>
                  <a:srgbClr val="002060"/>
                </a:solidFill>
              </a:rPr>
              <a:t>  RAZVOJ ŠIROKOPOJASNE  INFRASTRUKTURE 2014. – 2020.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C7EEF1-A5E1-4C87-BB90-110FE8565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084" y="116633"/>
            <a:ext cx="69739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043608" y="3068960"/>
            <a:ext cx="6984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Strategija razvoja širokopojasne infrastrukture u RH</a:t>
            </a:r>
            <a:endParaRPr kumimoji="0" lang="hr-H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Slika 7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22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/>
          </p:cNvSpPr>
          <p:nvPr/>
        </p:nvSpPr>
        <p:spPr>
          <a:xfrm>
            <a:off x="1403648" y="5796"/>
            <a:ext cx="7632848" cy="28803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hr-HR" sz="2000" dirty="0">
              <a:solidFill>
                <a:schemeClr val="tx1"/>
              </a:solidFill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611560" y="692696"/>
            <a:ext cx="76907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>
                <a:solidFill>
                  <a:srgbClr val="002060"/>
                </a:solidFill>
              </a:rPr>
              <a:t>BRODSKO-POSAVSKA ŽUPANIJA</a:t>
            </a:r>
          </a:p>
          <a:p>
            <a:r>
              <a:rPr lang="hr-HR" sz="2000" b="1" dirty="0">
                <a:solidFill>
                  <a:srgbClr val="002060"/>
                </a:solidFill>
              </a:rPr>
              <a:t>  RAZVOJ ŠIROKOPOJASNE  INFRASTRUKTURE 2014. – 2020.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C7EEF1-A5E1-4C87-BB90-110FE8565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084" y="116633"/>
            <a:ext cx="69739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043608" y="3068960"/>
            <a:ext cx="6984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Strategija razvoja širokopojasne infrastrukture u RH</a:t>
            </a:r>
            <a:endParaRPr kumimoji="0" lang="hr-H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Slika 6" descr="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12776"/>
            <a:ext cx="9036496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22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/>
          </p:cNvSpPr>
          <p:nvPr/>
        </p:nvSpPr>
        <p:spPr>
          <a:xfrm>
            <a:off x="1403648" y="5796"/>
            <a:ext cx="7632848" cy="28803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hr-HR" sz="2000" dirty="0">
              <a:solidFill>
                <a:schemeClr val="tx1"/>
              </a:solidFill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611560" y="692696"/>
            <a:ext cx="76907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>
                <a:solidFill>
                  <a:srgbClr val="002060"/>
                </a:solidFill>
              </a:rPr>
              <a:t>BRODSKO-POSAVSKA ŽUPANIJA</a:t>
            </a:r>
          </a:p>
          <a:p>
            <a:r>
              <a:rPr lang="hr-HR" sz="2000" b="1" dirty="0">
                <a:solidFill>
                  <a:srgbClr val="002060"/>
                </a:solidFill>
              </a:rPr>
              <a:t>  RAZVOJ ŠIROKOPOJASNE  INFRASTRUKTURE 2014. – 2020.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C7EEF1-A5E1-4C87-BB90-110FE8565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084" y="116633"/>
            <a:ext cx="69739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043608" y="3068960"/>
            <a:ext cx="6984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Strategija razvoja širokopojasne infrastrukture u RH</a:t>
            </a:r>
            <a:endParaRPr kumimoji="0" lang="hr-H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Slika 7" descr="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22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/>
          </p:cNvSpPr>
          <p:nvPr/>
        </p:nvSpPr>
        <p:spPr>
          <a:xfrm>
            <a:off x="1403648" y="5796"/>
            <a:ext cx="7632848" cy="28803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hr-HR" sz="2000" dirty="0">
              <a:solidFill>
                <a:schemeClr val="tx1"/>
              </a:solidFill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611560" y="692696"/>
            <a:ext cx="76907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>
                <a:solidFill>
                  <a:srgbClr val="002060"/>
                </a:solidFill>
              </a:rPr>
              <a:t>BRODSKO-POSAVSKA ŽUPANIJA</a:t>
            </a:r>
          </a:p>
          <a:p>
            <a:r>
              <a:rPr lang="hr-HR" sz="2000" b="1" dirty="0">
                <a:solidFill>
                  <a:srgbClr val="002060"/>
                </a:solidFill>
              </a:rPr>
              <a:t>  RAZVOJ ŠIROKOPOJASNE  INFRASTRUKTURE 2014. – 2020.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C7EEF1-A5E1-4C87-BB90-110FE8565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084" y="116633"/>
            <a:ext cx="69739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043608" y="3068960"/>
            <a:ext cx="6984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Strategija razvoja širokopojasne infrastrukture u RH</a:t>
            </a:r>
            <a:endParaRPr kumimoji="0" lang="hr-H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Slika 7" descr="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228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773</TotalTime>
  <Words>324</Words>
  <Application>Microsoft Office PowerPoint</Application>
  <PresentationFormat>Prikaz na zaslonu (4:3)</PresentationFormat>
  <Paragraphs>83</Paragraphs>
  <Slides>16</Slides>
  <Notes>15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Constantia</vt:lpstr>
      <vt:lpstr>Times New Roman</vt:lpstr>
      <vt:lpstr>Wingdings 2</vt:lpstr>
      <vt:lpstr>Tijek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JENTRAP</dc:title>
  <dc:creator>Ivan</dc:creator>
  <cp:lastModifiedBy>Stjepan Bošnjaković</cp:lastModifiedBy>
  <cp:revision>71</cp:revision>
  <dcterms:created xsi:type="dcterms:W3CDTF">2017-09-07T17:07:54Z</dcterms:created>
  <dcterms:modified xsi:type="dcterms:W3CDTF">2017-12-07T07:26:32Z</dcterms:modified>
</cp:coreProperties>
</file>