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2"/>
  </p:notesMasterIdLst>
  <p:handoutMasterIdLst>
    <p:handoutMasterId r:id="rId33"/>
  </p:handoutMasterIdLst>
  <p:sldIdLst>
    <p:sldId id="431" r:id="rId3"/>
    <p:sldId id="398" r:id="rId4"/>
    <p:sldId id="383" r:id="rId5"/>
    <p:sldId id="432" r:id="rId6"/>
    <p:sldId id="433" r:id="rId7"/>
    <p:sldId id="434" r:id="rId8"/>
    <p:sldId id="455" r:id="rId9"/>
    <p:sldId id="436" r:id="rId10"/>
    <p:sldId id="443" r:id="rId11"/>
    <p:sldId id="444" r:id="rId12"/>
    <p:sldId id="437" r:id="rId13"/>
    <p:sldId id="438" r:id="rId14"/>
    <p:sldId id="445" r:id="rId15"/>
    <p:sldId id="439" r:id="rId16"/>
    <p:sldId id="440" r:id="rId17"/>
    <p:sldId id="441" r:id="rId18"/>
    <p:sldId id="449" r:id="rId19"/>
    <p:sldId id="451" r:id="rId20"/>
    <p:sldId id="452" r:id="rId21"/>
    <p:sldId id="456" r:id="rId22"/>
    <p:sldId id="453" r:id="rId23"/>
    <p:sldId id="442" r:id="rId24"/>
    <p:sldId id="447" r:id="rId25"/>
    <p:sldId id="448" r:id="rId26"/>
    <p:sldId id="446" r:id="rId27"/>
    <p:sldId id="424" r:id="rId28"/>
    <p:sldId id="422" r:id="rId29"/>
    <p:sldId id="454" r:id="rId30"/>
    <p:sldId id="426" r:id="rId31"/>
  </p:sldIdLst>
  <p:sldSz cx="9144000" cy="6858000" type="screen4x3"/>
  <p:notesSz cx="6797675" cy="9926638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09" autoAdjust="0"/>
  </p:normalViewPr>
  <p:slideViewPr>
    <p:cSldViewPr>
      <p:cViewPr varScale="1">
        <p:scale>
          <a:sx n="77" d="100"/>
          <a:sy n="77" d="100"/>
        </p:scale>
        <p:origin x="13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F3AB6E-ADCF-4900-9BBB-8361759F7D15}" type="datetimeFigureOut">
              <a:rPr lang="hr-HR" smtClean="0"/>
              <a:t>28.2.2020.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9FF76A-355D-4015-8AA6-2ECA9EF25DD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9157037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4F45A9-87D3-4C06-A2E6-930B61410316}" type="datetimeFigureOut">
              <a:rPr lang="hr-HR" smtClean="0"/>
              <a:pPr/>
              <a:t>28.2.2020.</a:t>
            </a:fld>
            <a:endParaRPr lang="hr-HR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BA693-9A32-4475-A825-5AADBD75AB22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1845650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BA693-9A32-4475-A825-5AADBD75AB22}" type="slidenum">
              <a:rPr lang="hr-HR" smtClean="0"/>
              <a:pPr/>
              <a:t>1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5318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0EA74-A323-4127-868E-C41BD883CC4A}" type="datetime1">
              <a:rPr lang="hr-HR" smtClean="0"/>
              <a:t>28.2.2020.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03667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115BDA-D45A-44EF-A208-3F208AFECB07}" type="datetime1">
              <a:rPr lang="hr-HR" smtClean="0"/>
              <a:t>28.2.2020.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1140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7D3D7-FB96-4406-95F2-3954D9778BD1}" type="datetime1">
              <a:rPr lang="hr-HR" smtClean="0"/>
              <a:t>28.2.2020.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14723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A1A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93663" y="6165850"/>
            <a:ext cx="8964000" cy="0"/>
          </a:xfrm>
          <a:prstGeom prst="line">
            <a:avLst/>
          </a:prstGeom>
          <a:noFill/>
          <a:ln w="9525">
            <a:solidFill>
              <a:srgbClr val="888888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>
            <a:off x="8847138" y="6165850"/>
            <a:ext cx="209550" cy="0"/>
          </a:xfrm>
          <a:prstGeom prst="line">
            <a:avLst/>
          </a:prstGeom>
          <a:noFill/>
          <a:ln w="9525">
            <a:solidFill>
              <a:srgbClr val="888888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1550" y="2628900"/>
            <a:ext cx="7981950" cy="492125"/>
          </a:xfrm>
        </p:spPr>
        <p:txBody>
          <a:bodyPr lIns="54000" tIns="54000" rIns="54000" bIns="54000"/>
          <a:lstStyle>
            <a:lvl1pPr>
              <a:defRPr b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1550" y="3886200"/>
            <a:ext cx="6400800" cy="278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/>
          <a:stretch>
            <a:fillRect/>
          </a:stretch>
        </p:blipFill>
        <p:spPr>
          <a:xfrm>
            <a:off x="5063635" y="1326672"/>
            <a:ext cx="3873850" cy="38383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34564" y="5795215"/>
            <a:ext cx="1131993" cy="60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9411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 Slide">
    <p:bg>
      <p:bgPr>
        <a:solidFill>
          <a:srgbClr val="A1A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0253408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93663" y="6165850"/>
            <a:ext cx="8964000" cy="0"/>
          </a:xfrm>
          <a:prstGeom prst="line">
            <a:avLst/>
          </a:prstGeom>
          <a:noFill/>
          <a:ln w="9525">
            <a:solidFill>
              <a:srgbClr val="888888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>
            <a:off x="8847138" y="6165850"/>
            <a:ext cx="209550" cy="0"/>
          </a:xfrm>
          <a:prstGeom prst="line">
            <a:avLst/>
          </a:prstGeom>
          <a:noFill/>
          <a:ln w="9525">
            <a:solidFill>
              <a:srgbClr val="888888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-19050" y="2874963"/>
            <a:ext cx="676275" cy="0"/>
          </a:xfrm>
          <a:prstGeom prst="line">
            <a:avLst/>
          </a:prstGeom>
          <a:noFill/>
          <a:ln w="9525">
            <a:solidFill>
              <a:srgbClr val="888888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28900"/>
            <a:ext cx="7981950" cy="492125"/>
          </a:xfrm>
        </p:spPr>
        <p:txBody>
          <a:bodyPr lIns="54000" tIns="54000" rIns="54000" bIns="54000"/>
          <a:lstStyle>
            <a:lvl1pPr>
              <a:defRPr b="0" smtClean="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6400800" cy="2783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mtClean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009667" y="5884310"/>
            <a:ext cx="1131993" cy="605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25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93663" y="6165850"/>
            <a:ext cx="6818312" cy="0"/>
          </a:xfrm>
          <a:prstGeom prst="line">
            <a:avLst/>
          </a:prstGeom>
          <a:noFill/>
          <a:ln w="9525">
            <a:solidFill>
              <a:srgbClr val="888888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 flipH="1">
            <a:off x="8847138" y="6165850"/>
            <a:ext cx="209550" cy="0"/>
          </a:xfrm>
          <a:prstGeom prst="line">
            <a:avLst/>
          </a:prstGeom>
          <a:noFill/>
          <a:ln w="9525">
            <a:solidFill>
              <a:srgbClr val="888888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" name="Line 9"/>
          <p:cNvSpPr>
            <a:spLocks noChangeShapeType="1"/>
          </p:cNvSpPr>
          <p:nvPr/>
        </p:nvSpPr>
        <p:spPr bwMode="auto">
          <a:xfrm flipH="1">
            <a:off x="-19050" y="2874963"/>
            <a:ext cx="676275" cy="0"/>
          </a:xfrm>
          <a:prstGeom prst="line">
            <a:avLst/>
          </a:prstGeom>
          <a:noFill/>
          <a:ln w="9525">
            <a:solidFill>
              <a:srgbClr val="888888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10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2463" y="5991225"/>
            <a:ext cx="177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3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628900"/>
            <a:ext cx="7981950" cy="492125"/>
          </a:xfrm>
        </p:spPr>
        <p:txBody>
          <a:bodyPr lIns="54000" tIns="54000" rIns="54000" bIns="54000"/>
          <a:lstStyle>
            <a:lvl1pPr>
              <a:defRPr b="0" smtClean="0"/>
            </a:lvl1pPr>
          </a:lstStyle>
          <a:p>
            <a:r>
              <a:rPr lang="en-GB" dirty="0" smtClean="0"/>
              <a:t>Click to edit Master title style</a:t>
            </a:r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886200"/>
            <a:ext cx="6400800" cy="442913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 smtClean="0">
                <a:solidFill>
                  <a:srgbClr val="4B4B4B"/>
                </a:solidFill>
              </a:defRPr>
            </a:lvl1pPr>
          </a:lstStyle>
          <a:p>
            <a:r>
              <a:rPr lang="en-GB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24680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41531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589" y="1128831"/>
            <a:ext cx="8631235" cy="5045474"/>
          </a:xfrm>
          <a:prstGeom prst="rect">
            <a:avLst/>
          </a:prstGeom>
        </p:spPr>
        <p:txBody>
          <a:bodyPr/>
          <a:lstStyle>
            <a:lvl1pPr marL="180975" indent="-180975">
              <a:defRPr sz="1050">
                <a:solidFill>
                  <a:schemeClr val="tx1"/>
                </a:solidFill>
              </a:defRPr>
            </a:lvl1pPr>
            <a:lvl2pPr marL="361950" indent="-177800">
              <a:defRPr sz="1050">
                <a:solidFill>
                  <a:schemeClr val="tx1"/>
                </a:solidFill>
              </a:defRPr>
            </a:lvl2pPr>
            <a:lvl3pPr marL="542925" indent="-184150">
              <a:tabLst>
                <a:tab pos="896938" algn="l"/>
              </a:tabLst>
              <a:defRPr sz="1050">
                <a:solidFill>
                  <a:schemeClr val="tx1"/>
                </a:solidFill>
              </a:defRPr>
            </a:lvl3pPr>
            <a:lvl4pPr marL="714375" indent="-198438">
              <a:defRPr sz="1050">
                <a:solidFill>
                  <a:schemeClr val="tx1"/>
                </a:solidFill>
              </a:defRPr>
            </a:lvl4pPr>
            <a:lvl5pPr marL="895350" indent="-180975">
              <a:defRPr sz="105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 tIns="36000"/>
          <a:lstStyle>
            <a:lvl1pPr>
              <a:defRPr/>
            </a:lvl1pPr>
          </a:lstStyle>
          <a:p>
            <a:pPr>
              <a:defRPr/>
            </a:pPr>
            <a:fld id="{1747F892-9E2B-4DF1-A3D6-A11B8CA00690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378148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38C010-96D8-4B3A-9538-8A65F386E82A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60840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1938" y="1133744"/>
            <a:ext cx="4230687" cy="504056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6" y="1133744"/>
            <a:ext cx="4249738" cy="5040561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91BA41-5711-4407-9277-332905BF78F3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50721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F5023-4A85-4930-A543-D6E1614452A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4083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 baseline="0">
                <a:solidFill>
                  <a:srgbClr val="BE162A"/>
                </a:solidFill>
              </a:defRPr>
            </a:lvl1pPr>
          </a:lstStyle>
          <a:p>
            <a:pPr>
              <a:defRPr/>
            </a:pPr>
            <a:fld id="{6735A2B3-0040-452F-A90A-5B64413FBE4D}" type="slidenum">
              <a:rPr lang="hr-HR" smtClean="0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0367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D5C75-6447-4109-89AC-47E5F963C8A6}" type="datetime1">
              <a:rPr lang="hr-HR" smtClean="0"/>
              <a:t>28.2.2020.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18491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01870" y="1133745"/>
            <a:ext cx="5490610" cy="4992418"/>
          </a:xfrm>
          <a:prstGeom prst="rect">
            <a:avLst/>
          </a:prstGeom>
        </p:spPr>
        <p:txBody>
          <a:bodyPr/>
          <a:lstStyle>
            <a:lvl1pPr>
              <a:defRPr sz="100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972" y="1133745"/>
            <a:ext cx="3008313" cy="49924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6798D-C7B5-4308-B3FC-ADB58E1151C7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61938" y="88900"/>
            <a:ext cx="8632825" cy="6848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8957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7CA66A-4BAB-4C2C-A0D4-A574B2367776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73829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5589" y="1128831"/>
            <a:ext cx="8631235" cy="50454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41954-AC63-4812-8902-DF413727F28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6513782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0375" y="88900"/>
            <a:ext cx="2239963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900" y="88900"/>
            <a:ext cx="6569075" cy="6400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D73C5-7AD8-4B54-AC12-4EB9B07AE35A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61688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4E079-4637-40B6-AF53-0029E186DCF5}" type="datetime1">
              <a:rPr lang="hr-HR" smtClean="0"/>
              <a:t>28.2.2020.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76145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697D0-06D1-49D4-9A08-A8932DA5DAB3}" type="datetime1">
              <a:rPr lang="hr-HR" smtClean="0"/>
              <a:t>28.2.2020.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9879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BF9E5-27C2-4874-B075-C2F5D1612740}" type="datetime1">
              <a:rPr lang="hr-HR" smtClean="0"/>
              <a:t>28.2.2020.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24269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D0AB5-2053-4074-9A77-6BCFBA511950}" type="datetime1">
              <a:rPr lang="hr-HR" smtClean="0"/>
              <a:t>28.2.2020.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6400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AAF35-4375-48B7-BE60-75DCBE7280A8}" type="datetime1">
              <a:rPr lang="hr-HR" smtClean="0"/>
              <a:t>28.2.2020.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2725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094A7-45F6-41C3-8387-B0F92A0C7B74}" type="datetime1">
              <a:rPr lang="hr-HR" smtClean="0"/>
              <a:t>28.2.2020.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2077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57E07-186C-4478-A8DD-8A39EFFC1AD1}" type="datetime1">
              <a:rPr lang="hr-HR" smtClean="0"/>
              <a:t>28.2.2020.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42560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B7D14-F386-431A-BC9B-BA6309E78DC3}" type="datetime1">
              <a:rPr lang="hr-HR" smtClean="0"/>
              <a:t>28.2.2020.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BEB4E-A19E-4842-822C-DEEBCB7018BA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645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589979401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1938" y="88900"/>
            <a:ext cx="8632825" cy="684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600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87435" y="6567488"/>
            <a:ext cx="388315" cy="17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6000" tIns="0" rIns="36000" bIns="5400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rgbClr val="4B4B4B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FF76D8-4D7D-4287-99D3-7666FA81089D}" type="slidenum">
              <a:rPr lang="hr-HR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hr-HR" dirty="0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125413" y="863715"/>
            <a:ext cx="8907462" cy="0"/>
          </a:xfrm>
          <a:prstGeom prst="line">
            <a:avLst/>
          </a:prstGeom>
          <a:noFill/>
          <a:ln w="19050">
            <a:solidFill>
              <a:srgbClr val="BE162A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5" name="Line 14"/>
          <p:cNvSpPr>
            <a:spLocks noChangeShapeType="1"/>
          </p:cNvSpPr>
          <p:nvPr userDrawn="1"/>
        </p:nvSpPr>
        <p:spPr bwMode="auto">
          <a:xfrm>
            <a:off x="125214" y="6399330"/>
            <a:ext cx="8907462" cy="0"/>
          </a:xfrm>
          <a:prstGeom prst="line">
            <a:avLst/>
          </a:prstGeom>
          <a:noFill/>
          <a:ln w="19050">
            <a:solidFill>
              <a:srgbClr val="BE162A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4242987" y="6453426"/>
            <a:ext cx="670725" cy="361160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611780457"/>
              </p:ext>
            </p:extLst>
          </p:nvPr>
        </p:nvGraphicFramePr>
        <p:xfrm>
          <a:off x="9207515" y="2078857"/>
          <a:ext cx="955509" cy="2209706"/>
        </p:xfrm>
        <a:graphic>
          <a:graphicData uri="http://schemas.openxmlformats.org/drawingml/2006/table">
            <a:tbl>
              <a:tblPr/>
              <a:tblGrid>
                <a:gridCol w="318503"/>
                <a:gridCol w="318503"/>
                <a:gridCol w="318503"/>
              </a:tblGrid>
              <a:tr h="18869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33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333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E3338"/>
                    </a:solidFill>
                  </a:tcPr>
                </a:tc>
              </a:tr>
              <a:tr h="100022"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69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5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88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584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05845"/>
                    </a:solidFill>
                  </a:tcPr>
                </a:tc>
              </a:tr>
              <a:tr h="100022"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69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246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9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145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917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117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69175"/>
                    </a:solidFill>
                  </a:tcPr>
                </a:tc>
              </a:tr>
              <a:tr h="100022"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69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1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16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99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06163"/>
                    </a:solidFill>
                  </a:tcPr>
                </a:tc>
              </a:tr>
              <a:tr h="100022"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69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A0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A0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A1A0A2"/>
                    </a:solidFill>
                  </a:tcPr>
                </a:tc>
              </a:tr>
              <a:tr h="100022"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69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6E6E6"/>
                    </a:solidFill>
                  </a:tcPr>
                </a:tc>
              </a:tr>
              <a:tr h="100022"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69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38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65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101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658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132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66584"/>
                    </a:solidFill>
                  </a:tcPr>
                </a:tc>
              </a:tr>
              <a:tr h="100022"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hr-HR" sz="5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8694"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7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7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r-HR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198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A7C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226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 b="0" baseline="0">
          <a:solidFill>
            <a:srgbClr val="BE162A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ED1D27"/>
          </a:solidFill>
          <a:latin typeface="Arial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ED1D27"/>
          </a:solidFill>
          <a:latin typeface="Arial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ED1D27"/>
          </a:solidFill>
          <a:latin typeface="Arial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 b="1">
          <a:solidFill>
            <a:srgbClr val="ED1D27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B40000"/>
          </a:solidFill>
          <a:latin typeface="Lucida San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B40000"/>
          </a:solidFill>
          <a:latin typeface="Lucida San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B40000"/>
          </a:solidFill>
          <a:latin typeface="Lucida San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B40000"/>
          </a:solidFill>
          <a:latin typeface="Lucida Sans" pitchFamily="34" charset="0"/>
        </a:defRPr>
      </a:lvl9pPr>
    </p:titleStyle>
    <p:bodyStyle>
      <a:lvl1pPr marL="180975" indent="-180975" algn="l" rtl="0" eaLnBrk="0" fontAlgn="base" hangingPunct="0">
        <a:spcBef>
          <a:spcPts val="300"/>
        </a:spcBef>
        <a:spcAft>
          <a:spcPct val="0"/>
        </a:spcAft>
        <a:buClr>
          <a:srgbClr val="ED1D27"/>
        </a:buClr>
        <a:buFont typeface="Wingdings" pitchFamily="2" charset="2"/>
        <a:buChar char="§"/>
        <a:defRPr sz="1100">
          <a:solidFill>
            <a:schemeClr val="tx1"/>
          </a:solidFill>
          <a:latin typeface="Arial" charset="0"/>
          <a:ea typeface="+mn-ea"/>
          <a:cs typeface="+mn-cs"/>
        </a:defRPr>
      </a:lvl1pPr>
      <a:lvl2pPr marL="361950" indent="-174625" algn="l" rtl="0" eaLnBrk="0" fontAlgn="base" hangingPunct="0">
        <a:spcBef>
          <a:spcPts val="0"/>
        </a:spcBef>
        <a:spcAft>
          <a:spcPct val="0"/>
        </a:spcAft>
        <a:buClr>
          <a:srgbClr val="ED1D27"/>
        </a:buClr>
        <a:buFont typeface="Arial" panose="020B0604020202020204" pitchFamily="34" charset="0"/>
        <a:buChar char="–"/>
        <a:defRPr sz="1100">
          <a:solidFill>
            <a:schemeClr val="tx1"/>
          </a:solidFill>
          <a:latin typeface="Arial" charset="0"/>
        </a:defRPr>
      </a:lvl2pPr>
      <a:lvl3pPr marL="542925" indent="-177800" algn="l" rtl="0" eaLnBrk="0" fontAlgn="base" hangingPunct="0">
        <a:spcBef>
          <a:spcPts val="0"/>
        </a:spcBef>
        <a:spcAft>
          <a:spcPct val="0"/>
        </a:spcAft>
        <a:buClr>
          <a:srgbClr val="ED1D27"/>
        </a:buClr>
        <a:buFont typeface="Arial" panose="020B0604020202020204" pitchFamily="34" charset="0"/>
        <a:buChar char="•"/>
        <a:defRPr sz="1100">
          <a:solidFill>
            <a:schemeClr val="tx1"/>
          </a:solidFill>
          <a:latin typeface="Arial" charset="0"/>
        </a:defRPr>
      </a:lvl3pPr>
      <a:lvl4pPr marL="809625" indent="-263525" algn="l" rtl="0" eaLnBrk="0" fontAlgn="base" hangingPunct="0">
        <a:spcBef>
          <a:spcPts val="0"/>
        </a:spcBef>
        <a:spcAft>
          <a:spcPct val="0"/>
        </a:spcAft>
        <a:buClr>
          <a:srgbClr val="888888"/>
        </a:buClr>
        <a:buSzPct val="90000"/>
        <a:buFont typeface="Verdana" pitchFamily="34" charset="0"/>
        <a:buChar char="−"/>
        <a:defRPr sz="1100">
          <a:solidFill>
            <a:schemeClr val="tx1"/>
          </a:solidFill>
          <a:latin typeface="Arial" charset="0"/>
        </a:defRPr>
      </a:lvl4pPr>
      <a:lvl5pPr marL="1076325" indent="-187325" algn="l" rtl="0" eaLnBrk="0" fontAlgn="base" hangingPunct="0">
        <a:spcBef>
          <a:spcPts val="0"/>
        </a:spcBef>
        <a:spcAft>
          <a:spcPct val="0"/>
        </a:spcAft>
        <a:buClr>
          <a:srgbClr val="888888"/>
        </a:buClr>
        <a:buFont typeface="Wingdings" pitchFamily="2" charset="2"/>
        <a:buChar char=""/>
        <a:defRPr sz="11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093295"/>
          </a:xfrm>
          <a:prstGeom prst="rect">
            <a:avLst/>
          </a:prstGeom>
          <a:noFill/>
          <a:ln w="9525">
            <a:solidFill>
              <a:schemeClr val="tx1">
                <a:lumMod val="65000"/>
                <a:lumOff val="3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167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-194339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485644"/>
            <a:ext cx="88204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ŠTANCANJE I SAVIJANJE</a:t>
            </a:r>
            <a:r>
              <a:rPr lang="hr-HR" sz="16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smtClean="0"/>
              <a:t>Valjak za savijanje lima tip Facin</a:t>
            </a:r>
          </a:p>
          <a:p>
            <a:r>
              <a:rPr lang="hr-HR" dirty="0" err="1" smtClean="0"/>
              <a:t>Max.promjer</a:t>
            </a:r>
            <a:r>
              <a:rPr lang="hr-HR" dirty="0" smtClean="0"/>
              <a:t> savijanja: 4000 mm</a:t>
            </a:r>
          </a:p>
          <a:p>
            <a:r>
              <a:rPr lang="hr-HR" dirty="0" err="1" smtClean="0"/>
              <a:t>Min.promjer</a:t>
            </a:r>
            <a:r>
              <a:rPr lang="hr-HR" dirty="0" smtClean="0"/>
              <a:t> savijanja: 550 mm</a:t>
            </a:r>
          </a:p>
          <a:p>
            <a:r>
              <a:rPr lang="hr-HR" dirty="0" err="1" smtClean="0"/>
              <a:t>Max.širina</a:t>
            </a:r>
            <a:r>
              <a:rPr lang="hr-HR" dirty="0" smtClean="0"/>
              <a:t> savijanja: 3000 mm</a:t>
            </a:r>
          </a:p>
          <a:p>
            <a:r>
              <a:rPr lang="hr-HR" dirty="0" smtClean="0"/>
              <a:t>Debljina savijanja: 5-40 mm</a:t>
            </a:r>
          </a:p>
          <a:p>
            <a:endParaRPr lang="hr-HR" dirty="0" smtClean="0">
              <a:solidFill>
                <a:srgbClr val="FF0000"/>
              </a:solidFill>
            </a:endParaRPr>
          </a:p>
        </p:txBody>
      </p:sp>
      <p:pic>
        <p:nvPicPr>
          <p:cNvPr id="6146" name="Picture 2" descr="D:\Iklarić\Documents\Prodaja imovine ĐĐ IR\Valjak Facci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772816"/>
            <a:ext cx="6228185" cy="447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206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988" y="-43695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540618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ZA STROJNU OBRADU:</a:t>
            </a:r>
          </a:p>
          <a:p>
            <a:r>
              <a:rPr lang="hr-HR" b="1" dirty="0" smtClean="0"/>
              <a:t>Čeona tokarilica </a:t>
            </a:r>
            <a:r>
              <a:rPr lang="hr-HR" b="1" dirty="0" err="1" smtClean="0"/>
              <a:t>Waldrich</a:t>
            </a:r>
            <a:endParaRPr lang="hr-HR" b="1" dirty="0"/>
          </a:p>
          <a:p>
            <a:r>
              <a:rPr lang="hr-HR" dirty="0" smtClean="0"/>
              <a:t>tip </a:t>
            </a:r>
            <a:r>
              <a:rPr lang="hr-HR" dirty="0"/>
              <a:t>TS-3600 - Njemačka </a:t>
            </a:r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o karakteristikama najveća u Hrvatskoj</a:t>
            </a:r>
          </a:p>
          <a:p>
            <a:r>
              <a:rPr lang="hr-HR" dirty="0" err="1" smtClean="0"/>
              <a:t>Max.promjer</a:t>
            </a:r>
            <a:r>
              <a:rPr lang="hr-HR" dirty="0" smtClean="0"/>
              <a:t>: 5200mm</a:t>
            </a:r>
          </a:p>
          <a:p>
            <a:r>
              <a:rPr lang="hr-HR" dirty="0" err="1" smtClean="0"/>
              <a:t>Max.dužina</a:t>
            </a:r>
            <a:r>
              <a:rPr lang="hr-HR" dirty="0" smtClean="0"/>
              <a:t> </a:t>
            </a:r>
            <a:r>
              <a:rPr lang="hr-HR" dirty="0" err="1" smtClean="0"/>
              <a:t>obratka</a:t>
            </a:r>
            <a:r>
              <a:rPr lang="hr-HR" dirty="0" smtClean="0"/>
              <a:t>: 18500 mm</a:t>
            </a:r>
          </a:p>
          <a:p>
            <a:r>
              <a:rPr lang="hr-HR" dirty="0" smtClean="0"/>
              <a:t>Nosivost :136 tona</a:t>
            </a:r>
          </a:p>
          <a:p>
            <a:endParaRPr lang="hr-HR" dirty="0" smtClean="0"/>
          </a:p>
        </p:txBody>
      </p:sp>
      <p:pic>
        <p:nvPicPr>
          <p:cNvPr id="4098" name="Picture 2" descr="D:\Iklarić\Documents\Prodaja imovine ĐĐ IR\Ceona tokarili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0344" y="2420889"/>
            <a:ext cx="4806830" cy="36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Iklarić\Documents\Prodaja imovine ĐĐ IR\Ceona tokarilica pogo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89" y="2636911"/>
            <a:ext cx="4565304" cy="3423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13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31" y="-243408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31933" y="404664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ZA STROJNU OBRADU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smtClean="0"/>
              <a:t>CNC Horizontalna bušilica glodalica </a:t>
            </a:r>
            <a:r>
              <a:rPr lang="hr-HR" b="1" dirty="0" err="1" smtClean="0"/>
              <a:t>Borwerk</a:t>
            </a:r>
            <a:r>
              <a:rPr lang="hr-HR" b="1" dirty="0" smtClean="0"/>
              <a:t> </a:t>
            </a:r>
          </a:p>
          <a:p>
            <a:r>
              <a:rPr lang="hr-HR" dirty="0" smtClean="0"/>
              <a:t>Modernizacija 2014.godine</a:t>
            </a:r>
          </a:p>
          <a:p>
            <a:r>
              <a:rPr lang="hr-HR" dirty="0" err="1"/>
              <a:t>tipWFA</a:t>
            </a:r>
            <a:r>
              <a:rPr lang="hr-HR" dirty="0"/>
              <a:t>-200B </a:t>
            </a:r>
            <a:r>
              <a:rPr lang="hr-HR" dirty="0" err="1"/>
              <a:t>Poreba</a:t>
            </a:r>
            <a:r>
              <a:rPr lang="hr-HR" dirty="0"/>
              <a:t> </a:t>
            </a:r>
            <a:br>
              <a:rPr lang="hr-HR" dirty="0"/>
            </a:br>
            <a:r>
              <a:rPr lang="hr-HR" dirty="0"/>
              <a:t>vertikalni hod vretena </a:t>
            </a:r>
            <a:r>
              <a:rPr lang="hr-HR" dirty="0" smtClean="0"/>
              <a:t>:5 </a:t>
            </a:r>
            <a:r>
              <a:rPr lang="hr-HR" dirty="0"/>
              <a:t>m</a:t>
            </a:r>
            <a:br>
              <a:rPr lang="hr-HR" dirty="0"/>
            </a:br>
            <a:r>
              <a:rPr lang="hr-HR" dirty="0"/>
              <a:t>horizontalni hod stalka s </a:t>
            </a:r>
            <a:r>
              <a:rPr lang="hr-HR" dirty="0" smtClean="0"/>
              <a:t>vretenom:15 </a:t>
            </a:r>
            <a:r>
              <a:rPr lang="hr-HR" dirty="0"/>
              <a:t>m</a:t>
            </a:r>
            <a:br>
              <a:rPr lang="hr-HR" dirty="0"/>
            </a:br>
            <a:r>
              <a:rPr lang="hr-HR" dirty="0" smtClean="0"/>
              <a:t>nosivost: 100 000 kg</a:t>
            </a:r>
          </a:p>
          <a:p>
            <a:r>
              <a:rPr lang="hr-HR" dirty="0" smtClean="0"/>
              <a:t>CNC</a:t>
            </a:r>
          </a:p>
        </p:txBody>
      </p:sp>
      <p:pic>
        <p:nvPicPr>
          <p:cNvPr id="4098" name="Picture 2" descr="D:\Iklarić\Documents\Prodaja imovine ĐĐ IR\Borverk Poreb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640"/>
            <a:ext cx="4095912" cy="616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17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20837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548680"/>
            <a:ext cx="882047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ZA STROJNU OBRADU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sz="2000" b="1" dirty="0"/>
              <a:t>Karusel </a:t>
            </a:r>
            <a:r>
              <a:rPr lang="hr-HR" sz="2000" b="1" dirty="0" smtClean="0"/>
              <a:t>tokarilica</a:t>
            </a:r>
          </a:p>
          <a:p>
            <a:r>
              <a:rPr lang="hr-HR" sz="2000" dirty="0" smtClean="0"/>
              <a:t>Modernizacija 2014.godine</a:t>
            </a:r>
            <a:endParaRPr lang="hr-HR" sz="2000" dirty="0"/>
          </a:p>
          <a:p>
            <a:r>
              <a:rPr lang="hr-HR" sz="2000" dirty="0" smtClean="0"/>
              <a:t>tip:KCH-500/800 </a:t>
            </a:r>
            <a:r>
              <a:rPr lang="hr-HR" sz="2000" dirty="0" err="1"/>
              <a:t>Rafamet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err="1"/>
              <a:t>max</a:t>
            </a:r>
            <a:r>
              <a:rPr lang="hr-HR" sz="2000" dirty="0"/>
              <a:t>. p</a:t>
            </a:r>
            <a:r>
              <a:rPr lang="hr-HR" sz="2000" dirty="0" smtClean="0"/>
              <a:t>romjer tokarenja </a:t>
            </a:r>
          </a:p>
          <a:p>
            <a:r>
              <a:rPr lang="hr-HR" sz="2000" dirty="0" smtClean="0"/>
              <a:t>s </a:t>
            </a:r>
            <a:r>
              <a:rPr lang="hr-HR" sz="2000" dirty="0"/>
              <a:t>vertikalnim </a:t>
            </a:r>
            <a:r>
              <a:rPr lang="hr-HR" sz="2000" dirty="0" err="1"/>
              <a:t>suportom</a:t>
            </a:r>
            <a:r>
              <a:rPr lang="hr-HR" sz="2000" dirty="0"/>
              <a:t> 8 m</a:t>
            </a:r>
            <a:br>
              <a:rPr lang="hr-HR" sz="2000" dirty="0"/>
            </a:br>
            <a:r>
              <a:rPr lang="hr-HR" sz="2000" dirty="0" err="1" smtClean="0"/>
              <a:t>max</a:t>
            </a:r>
            <a:r>
              <a:rPr lang="hr-HR" sz="2000" dirty="0"/>
              <a:t>. visina </a:t>
            </a:r>
            <a:r>
              <a:rPr lang="hr-HR" sz="2000" dirty="0" err="1"/>
              <a:t>obratka</a:t>
            </a:r>
            <a:r>
              <a:rPr lang="hr-HR" sz="2000" dirty="0"/>
              <a:t> iznad </a:t>
            </a:r>
            <a:endParaRPr lang="hr-HR" sz="2000" dirty="0" smtClean="0"/>
          </a:p>
          <a:p>
            <a:r>
              <a:rPr lang="hr-HR" sz="2000" dirty="0" smtClean="0"/>
              <a:t>planske </a:t>
            </a:r>
            <a:r>
              <a:rPr lang="hr-HR" sz="2000" dirty="0"/>
              <a:t>ploče 4 </a:t>
            </a:r>
            <a:r>
              <a:rPr lang="hr-HR" sz="2000" dirty="0" smtClean="0"/>
              <a:t>m</a:t>
            </a:r>
          </a:p>
          <a:p>
            <a:r>
              <a:rPr lang="hr-HR" sz="2000" dirty="0" err="1"/>
              <a:t>m</a:t>
            </a:r>
            <a:r>
              <a:rPr lang="hr-HR" sz="2000" dirty="0" err="1" smtClean="0"/>
              <a:t>ax.visina</a:t>
            </a:r>
            <a:r>
              <a:rPr lang="hr-HR" sz="2000" dirty="0" smtClean="0"/>
              <a:t> obrade s zvijezdom 3300 mm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err="1" smtClean="0"/>
              <a:t>max.dopuštena</a:t>
            </a:r>
            <a:r>
              <a:rPr lang="hr-HR" sz="2000" dirty="0" smtClean="0"/>
              <a:t> </a:t>
            </a:r>
            <a:r>
              <a:rPr lang="hr-HR" sz="2000" dirty="0"/>
              <a:t>težina </a:t>
            </a:r>
            <a:r>
              <a:rPr lang="hr-HR" sz="2000" dirty="0" err="1"/>
              <a:t>obratka</a:t>
            </a:r>
            <a:r>
              <a:rPr lang="hr-HR" sz="2000" dirty="0"/>
              <a:t> 100 </a:t>
            </a:r>
            <a:r>
              <a:rPr lang="hr-HR" sz="2000" dirty="0" smtClean="0"/>
              <a:t>tona</a:t>
            </a:r>
            <a:r>
              <a:rPr lang="hr-HR" sz="2000" dirty="0"/>
              <a:t/>
            </a:r>
            <a:br>
              <a:rPr lang="hr-HR" sz="2000" dirty="0"/>
            </a:br>
            <a:r>
              <a:rPr lang="hr-HR" sz="2000" dirty="0" smtClean="0"/>
              <a:t>CNC</a:t>
            </a:r>
            <a:endParaRPr lang="hr-HR" sz="2000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 descr="D:\Iklarić\Documents\Prodaja imovine ĐĐ IR\Karusel Rafame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880050" cy="469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21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106211"/>
            <a:ext cx="7850498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476672"/>
            <a:ext cx="8820472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ZA STROJNU OBRADU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sz="2000" b="1" dirty="0"/>
              <a:t>Stroj za obradu krajeva limova glodanjem -</a:t>
            </a:r>
            <a:r>
              <a:rPr lang="hr-HR" sz="2000" b="1" dirty="0" err="1"/>
              <a:t>Edgemill</a:t>
            </a:r>
            <a:endParaRPr lang="hr-HR" sz="2000" b="1" dirty="0"/>
          </a:p>
          <a:p>
            <a:r>
              <a:rPr lang="hr-HR" sz="2000" dirty="0" smtClean="0"/>
              <a:t>Minimalna i </a:t>
            </a:r>
            <a:r>
              <a:rPr lang="hr-HR" sz="2000" dirty="0" err="1" smtClean="0"/>
              <a:t>max</a:t>
            </a:r>
            <a:r>
              <a:rPr lang="hr-HR" sz="2000" dirty="0" smtClean="0"/>
              <a:t>. debljina: 10-130 mm</a:t>
            </a:r>
          </a:p>
          <a:p>
            <a:r>
              <a:rPr lang="hr-HR" sz="2000" dirty="0" err="1" smtClean="0"/>
              <a:t>Max.dužina</a:t>
            </a:r>
            <a:r>
              <a:rPr lang="hr-HR" sz="2000" dirty="0" smtClean="0"/>
              <a:t>: 17000 mm</a:t>
            </a:r>
          </a:p>
          <a:p>
            <a:r>
              <a:rPr lang="hr-HR" sz="2000" dirty="0" smtClean="0"/>
              <a:t>Širina: 3000 mm</a:t>
            </a:r>
          </a:p>
          <a:p>
            <a:r>
              <a:rPr lang="hr-HR" sz="2000" dirty="0" err="1" smtClean="0"/>
              <a:t>Max.nosivost</a:t>
            </a:r>
            <a:r>
              <a:rPr lang="hr-HR" sz="2000" dirty="0" smtClean="0"/>
              <a:t>: 50 tona</a:t>
            </a:r>
          </a:p>
        </p:txBody>
      </p:sp>
      <p:pic>
        <p:nvPicPr>
          <p:cNvPr id="6146" name="Picture 2" descr="D:\Iklarić\Documents\Prodaja imovine ĐĐ IR\Horizontalna glodalica Edgemil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94" y="1430779"/>
            <a:ext cx="6536911" cy="474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29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243407"/>
            <a:ext cx="788203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355880"/>
            <a:ext cx="85689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ZA TOPLINSKU OBRADU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/>
              <a:t>Peć za </a:t>
            </a:r>
            <a:r>
              <a:rPr lang="hr-HR" b="1" dirty="0" err="1" smtClean="0"/>
              <a:t>odžarivanje</a:t>
            </a:r>
            <a:r>
              <a:rPr lang="hr-HR" b="1" dirty="0" smtClean="0"/>
              <a:t> - plinska</a:t>
            </a:r>
            <a:endParaRPr lang="hr-HR" b="1" dirty="0"/>
          </a:p>
          <a:p>
            <a:r>
              <a:rPr lang="hr-HR" b="1" dirty="0"/>
              <a:t>6x6x21 </a:t>
            </a:r>
            <a:r>
              <a:rPr lang="hr-HR" b="1" dirty="0" smtClean="0"/>
              <a:t>m</a:t>
            </a:r>
          </a:p>
          <a:p>
            <a:r>
              <a:rPr lang="hr-HR" dirty="0" smtClean="0"/>
              <a:t>modernizacija 2014.godine</a:t>
            </a:r>
            <a:endParaRPr lang="hr-HR" dirty="0"/>
          </a:p>
          <a:p>
            <a:r>
              <a:rPr lang="hr-HR" dirty="0" err="1"/>
              <a:t>max</a:t>
            </a:r>
            <a:r>
              <a:rPr lang="hr-HR" dirty="0"/>
              <a:t>. dim. uloška: 5x5x21 m  </a:t>
            </a:r>
            <a:endParaRPr lang="hr-HR" dirty="0" smtClean="0"/>
          </a:p>
          <a:p>
            <a:r>
              <a:rPr lang="hr-HR" dirty="0" smtClean="0"/>
              <a:t>nosivost </a:t>
            </a:r>
            <a:r>
              <a:rPr lang="hr-HR" dirty="0"/>
              <a:t>pokretnog stola 100t</a:t>
            </a:r>
          </a:p>
          <a:p>
            <a:r>
              <a:rPr lang="hr-HR" dirty="0"/>
              <a:t>trajna rad. temp.:750°C</a:t>
            </a:r>
          </a:p>
          <a:p>
            <a:r>
              <a:rPr lang="hr-HR" dirty="0" smtClean="0"/>
              <a:t>automatska </a:t>
            </a:r>
            <a:r>
              <a:rPr lang="hr-HR" dirty="0" err="1"/>
              <a:t>regul</a:t>
            </a:r>
            <a:r>
              <a:rPr lang="hr-HR" dirty="0"/>
              <a:t>. temp.: +/- </a:t>
            </a:r>
            <a:r>
              <a:rPr lang="hr-HR" dirty="0" smtClean="0"/>
              <a:t>10°C</a:t>
            </a:r>
          </a:p>
          <a:p>
            <a:r>
              <a:rPr lang="hr-HR" dirty="0" smtClean="0"/>
              <a:t>Automatski pisač sa dijagramom</a:t>
            </a:r>
          </a:p>
          <a:p>
            <a:r>
              <a:rPr lang="hr-HR" dirty="0" smtClean="0"/>
              <a:t>(24 kanala)</a:t>
            </a:r>
            <a:endParaRPr lang="hr-HR" dirty="0"/>
          </a:p>
          <a:p>
            <a:endParaRPr lang="hr-HR" sz="2000" dirty="0" smtClean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iklaric.DDGRUPA\AppData\Local\Microsoft\Windows\Temporary Internet Files\Content.Outlook\4SDP3TOG\PA17000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340768"/>
            <a:ext cx="594155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85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09" y="-265782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60494" y="375628"/>
            <a:ext cx="85689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ZAVARIVANJE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endParaRPr lang="hr-HR" sz="2000" dirty="0" smtClean="0">
              <a:solidFill>
                <a:srgbClr val="FF0000"/>
              </a:solidFill>
            </a:endParaRPr>
          </a:p>
        </p:txBody>
      </p:sp>
      <p:sp>
        <p:nvSpPr>
          <p:cNvPr id="6" name="Pravokutnik 5"/>
          <p:cNvSpPr/>
          <p:nvPr/>
        </p:nvSpPr>
        <p:spPr>
          <a:xfrm>
            <a:off x="-1" y="714182"/>
            <a:ext cx="70005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>
                <a:latin typeface="Calibri" panose="020F0502020204030204" pitchFamily="34" charset="0"/>
              </a:rPr>
              <a:t>Konzolni automat ESAB sa 2 glave i </a:t>
            </a:r>
            <a:r>
              <a:rPr lang="nb-NO" b="1" dirty="0" smtClean="0">
                <a:latin typeface="Calibri" panose="020F0502020204030204" pitchFamily="34" charset="0"/>
              </a:rPr>
              <a:t>okretaljke</a:t>
            </a:r>
            <a:endParaRPr lang="hr-HR" b="1" dirty="0" smtClean="0">
              <a:latin typeface="Calibri" panose="020F0502020204030204" pitchFamily="34" charset="0"/>
            </a:endParaRPr>
          </a:p>
          <a:p>
            <a:r>
              <a:rPr lang="hr-HR" dirty="0" err="1" smtClean="0">
                <a:latin typeface="Calibri" panose="020F0502020204030204" pitchFamily="34" charset="0"/>
              </a:rPr>
              <a:t>Max.dužina</a:t>
            </a:r>
            <a:r>
              <a:rPr lang="hr-HR" dirty="0" smtClean="0">
                <a:latin typeface="Calibri" panose="020F0502020204030204" pitchFamily="34" charset="0"/>
              </a:rPr>
              <a:t>: 6000 mm</a:t>
            </a:r>
          </a:p>
          <a:p>
            <a:r>
              <a:rPr lang="hr-HR" dirty="0" err="1" smtClean="0">
                <a:latin typeface="Calibri" panose="020F0502020204030204" pitchFamily="34" charset="0"/>
              </a:rPr>
              <a:t>Max.visina</a:t>
            </a:r>
            <a:r>
              <a:rPr lang="hr-HR" dirty="0" smtClean="0">
                <a:latin typeface="Calibri" panose="020F0502020204030204" pitchFamily="34" charset="0"/>
              </a:rPr>
              <a:t>: 5000 mm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Debljine zavarivanja 10 -100 mm</a:t>
            </a:r>
            <a:endParaRPr lang="nb-NO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14182"/>
            <a:ext cx="4394437" cy="592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13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-78828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07504" y="620688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ZAVARIVANJE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err="1" smtClean="0">
                <a:latin typeface="Calibri" panose="020F0502020204030204" pitchFamily="34" charset="0"/>
              </a:rPr>
              <a:t>Okretaljke</a:t>
            </a:r>
            <a:r>
              <a:rPr lang="hr-HR" b="1" dirty="0" smtClean="0">
                <a:latin typeface="Calibri" panose="020F0502020204030204" pitchFamily="34" charset="0"/>
              </a:rPr>
              <a:t> za zavarivanje</a:t>
            </a:r>
          </a:p>
          <a:p>
            <a:r>
              <a:rPr lang="hr-HR" dirty="0" err="1" smtClean="0">
                <a:latin typeface="Calibri" panose="020F0502020204030204" pitchFamily="34" charset="0"/>
              </a:rPr>
              <a:t>Max.dužina</a:t>
            </a:r>
            <a:r>
              <a:rPr lang="hr-HR" dirty="0" smtClean="0">
                <a:latin typeface="Calibri" panose="020F0502020204030204" pitchFamily="34" charset="0"/>
              </a:rPr>
              <a:t> :9000 mm</a:t>
            </a:r>
          </a:p>
          <a:p>
            <a:r>
              <a:rPr lang="hr-HR" dirty="0" err="1" smtClean="0">
                <a:latin typeface="Calibri" panose="020F0502020204030204" pitchFamily="34" charset="0"/>
              </a:rPr>
              <a:t>Max.promjer</a:t>
            </a:r>
            <a:r>
              <a:rPr lang="hr-HR" dirty="0" smtClean="0">
                <a:latin typeface="Calibri" panose="020F0502020204030204" pitchFamily="34" charset="0"/>
              </a:rPr>
              <a:t>. 7200 mm</a:t>
            </a:r>
          </a:p>
          <a:p>
            <a:r>
              <a:rPr lang="hr-HR" dirty="0" err="1" smtClean="0">
                <a:latin typeface="Calibri" panose="020F0502020204030204" pitchFamily="34" charset="0"/>
              </a:rPr>
              <a:t>Max.nosivost</a:t>
            </a:r>
            <a:r>
              <a:rPr lang="hr-HR" dirty="0" smtClean="0">
                <a:latin typeface="Calibri" panose="020F0502020204030204" pitchFamily="34" charset="0"/>
              </a:rPr>
              <a:t> :100 tona</a:t>
            </a:r>
          </a:p>
          <a:p>
            <a:endParaRPr lang="hr-HR" b="1" dirty="0" smtClean="0">
              <a:latin typeface="Calibri" panose="020F0502020204030204" pitchFamily="34" charset="0"/>
            </a:endParaRPr>
          </a:p>
        </p:txBody>
      </p:sp>
      <p:pic>
        <p:nvPicPr>
          <p:cNvPr id="12290" name="Picture 2" descr="D:\Iklarić\Documents\Prodaja imovine ĐĐ IR\Okretaljke za Bod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232240"/>
            <a:ext cx="6444208" cy="4833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869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36" y="-252749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443163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ZAVARIVANJE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err="1" smtClean="0">
                <a:latin typeface="Calibri" panose="020F0502020204030204" pitchFamily="34" charset="0"/>
              </a:rPr>
              <a:t>Pozicioner</a:t>
            </a:r>
            <a:r>
              <a:rPr lang="hr-HR" b="1" dirty="0" smtClean="0">
                <a:latin typeface="Calibri" panose="020F0502020204030204" pitchFamily="34" charset="0"/>
              </a:rPr>
              <a:t> za zavarivanje Bode</a:t>
            </a:r>
          </a:p>
          <a:p>
            <a:r>
              <a:rPr lang="hr-HR" dirty="0" err="1" smtClean="0">
                <a:latin typeface="Calibri" panose="020F0502020204030204" pitchFamily="34" charset="0"/>
              </a:rPr>
              <a:t>Max.nosivost</a:t>
            </a:r>
            <a:r>
              <a:rPr lang="hr-HR" dirty="0" smtClean="0">
                <a:latin typeface="Calibri" panose="020F0502020204030204" pitchFamily="34" charset="0"/>
              </a:rPr>
              <a:t> :50 tona</a:t>
            </a:r>
          </a:p>
          <a:p>
            <a:r>
              <a:rPr lang="hr-HR" dirty="0" err="1" smtClean="0">
                <a:latin typeface="Calibri" panose="020F0502020204030204" pitchFamily="34" charset="0"/>
              </a:rPr>
              <a:t>Max.promjer</a:t>
            </a:r>
            <a:r>
              <a:rPr lang="hr-HR" dirty="0" smtClean="0">
                <a:latin typeface="Calibri" panose="020F0502020204030204" pitchFamily="34" charset="0"/>
              </a:rPr>
              <a:t>: 5200 mm</a:t>
            </a:r>
          </a:p>
        </p:txBody>
      </p:sp>
      <p:pic>
        <p:nvPicPr>
          <p:cNvPr id="13314" name="Picture 2" descr="D:\Iklarić\Documents\Prodaja imovine ĐĐ IR\Pozicioner bode 50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5762" y="1268000"/>
            <a:ext cx="6133189" cy="459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1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57" y="-546"/>
            <a:ext cx="7772400" cy="432047"/>
          </a:xfrm>
        </p:spPr>
        <p:txBody>
          <a:bodyPr>
            <a:normAutofit fontScale="90000"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476672"/>
            <a:ext cx="8820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ZAVARIVANJE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err="1" smtClean="0"/>
              <a:t>Konzolni</a:t>
            </a:r>
            <a:r>
              <a:rPr lang="hr-HR" b="1" dirty="0" smtClean="0"/>
              <a:t>  automat za EPP zavarivanje</a:t>
            </a:r>
          </a:p>
          <a:p>
            <a:r>
              <a:rPr lang="hr-HR" dirty="0" err="1" smtClean="0"/>
              <a:t>Max.dužina</a:t>
            </a:r>
            <a:r>
              <a:rPr lang="hr-HR" dirty="0" smtClean="0"/>
              <a:t> :9000 mm</a:t>
            </a:r>
          </a:p>
          <a:p>
            <a:r>
              <a:rPr lang="hr-HR" dirty="0" err="1" smtClean="0"/>
              <a:t>Max.visina</a:t>
            </a:r>
            <a:r>
              <a:rPr lang="hr-HR" dirty="0" smtClean="0"/>
              <a:t> :7200 mm</a:t>
            </a:r>
          </a:p>
          <a:p>
            <a:r>
              <a:rPr lang="hr-HR" dirty="0" err="1" smtClean="0"/>
              <a:t>Max.debljina</a:t>
            </a:r>
            <a:r>
              <a:rPr lang="hr-HR" dirty="0" smtClean="0"/>
              <a:t> za zavarivanje 10-200 mm</a:t>
            </a:r>
          </a:p>
          <a:p>
            <a:r>
              <a:rPr lang="vi-VN" dirty="0" smtClean="0"/>
              <a:t> </a:t>
            </a:r>
            <a:endParaRPr lang="vi-VN" dirty="0"/>
          </a:p>
          <a:p>
            <a:endParaRPr lang="hr-HR" dirty="0" smtClean="0">
              <a:latin typeface="Calibri" panose="020F0502020204030204" pitchFamily="34" charset="0"/>
            </a:endParaRPr>
          </a:p>
        </p:txBody>
      </p:sp>
      <p:pic>
        <p:nvPicPr>
          <p:cNvPr id="4098" name="Picture 2" descr="D:\Iklarić\Documents\Prodaja imovine ĐĐ IR\Velike konzolni automat za zavarivanj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988840"/>
            <a:ext cx="5976664" cy="411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47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23528" y="-99392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>
                <a:solidFill>
                  <a:srgbClr val="FF0000"/>
                </a:solidFill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TextBox 22"/>
          <p:cNvSpPr txBox="1"/>
          <p:nvPr/>
        </p:nvSpPr>
        <p:spPr>
          <a:xfrm>
            <a:off x="467544" y="1268760"/>
            <a:ext cx="4176464" cy="3170099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363538" indent="-363538" algn="just">
              <a:spcBef>
                <a:spcPts val="18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hr-HR" sz="2000" dirty="0" smtClean="0">
                <a:cs typeface="Arial" panose="020B0604020202020204" pitchFamily="34" charset="0"/>
              </a:rPr>
              <a:t>Matična kompanija grupacije</a:t>
            </a:r>
            <a:r>
              <a:rPr lang="hr-HR" sz="2000" kern="0" dirty="0" smtClean="0">
                <a:solidFill>
                  <a:sysClr val="windowText" lastClr="000000"/>
                </a:solidFill>
                <a:ea typeface="Verdana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spcBef>
                <a:spcPts val="600"/>
              </a:spcBef>
              <a:buClr>
                <a:srgbClr val="FF0000"/>
              </a:buClr>
              <a:defRPr/>
            </a:pPr>
            <a:r>
              <a:rPr lang="hr-HR" sz="2000" b="1" kern="0" dirty="0" smtClean="0">
                <a:solidFill>
                  <a:sysClr val="windowText" lastClr="000000"/>
                </a:solidFill>
                <a:ea typeface="Verdana" pitchFamily="34" charset="0"/>
                <a:cs typeface="Verdana" pitchFamily="34" charset="0"/>
              </a:rPr>
              <a:t>	</a:t>
            </a:r>
            <a:endParaRPr lang="hr-HR" sz="2000" b="1" kern="0" spc="-150" dirty="0" smtClean="0">
              <a:solidFill>
                <a:srgbClr val="FF3333"/>
              </a:solidFill>
              <a:ea typeface="Verdana" pitchFamily="34" charset="0"/>
              <a:cs typeface="Verdana" pitchFamily="34" charset="0"/>
            </a:endParaRPr>
          </a:p>
          <a:p>
            <a:pPr marL="363538" indent="-363538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hr-HR" sz="2000" b="1" kern="0" spc="-150" dirty="0" smtClean="0">
              <a:solidFill>
                <a:srgbClr val="FF3333"/>
              </a:solidFill>
              <a:ea typeface="Verdana" pitchFamily="34" charset="0"/>
              <a:cs typeface="Verdana" pitchFamily="34" charset="0"/>
            </a:endParaRPr>
          </a:p>
          <a:p>
            <a:pPr marL="363538" indent="-363538" algn="just">
              <a:spcBef>
                <a:spcPts val="600"/>
              </a:spcBef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endParaRPr lang="hr-HR" sz="2000" b="1" kern="0" spc="-150" dirty="0" smtClean="0">
              <a:solidFill>
                <a:srgbClr val="FF3333"/>
              </a:solidFill>
              <a:ea typeface="Verdana" pitchFamily="34" charset="0"/>
              <a:cs typeface="Verdana" pitchFamily="34" charset="0"/>
            </a:endParaRPr>
          </a:p>
          <a:p>
            <a:pPr marL="363538" indent="-363538" algn="just">
              <a:spcBef>
                <a:spcPts val="18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hr-HR" sz="2000" kern="0" dirty="0">
                <a:solidFill>
                  <a:sysClr val="windowText" lastClr="000000"/>
                </a:solidFill>
                <a:ea typeface="Verdana" pitchFamily="34" charset="0"/>
                <a:cs typeface="Arial" panose="020B0604020202020204" pitchFamily="34" charset="0"/>
              </a:rPr>
              <a:t>4</a:t>
            </a:r>
            <a:r>
              <a:rPr lang="hr-HR" sz="2000" kern="0" dirty="0" smtClean="0">
                <a:solidFill>
                  <a:sysClr val="windowText" lastClr="000000"/>
                </a:solidFill>
                <a:ea typeface="Verdana" pitchFamily="34" charset="0"/>
                <a:cs typeface="Arial" panose="020B0604020202020204" pitchFamily="34" charset="0"/>
              </a:rPr>
              <a:t> ovisna društava</a:t>
            </a:r>
          </a:p>
          <a:p>
            <a:pPr marL="363538" indent="-363538" algn="just">
              <a:spcBef>
                <a:spcPts val="18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hr-HR" sz="2000" kern="0" dirty="0" smtClean="0">
                <a:solidFill>
                  <a:sysClr val="windowText" lastClr="000000"/>
                </a:solidFill>
                <a:ea typeface="Verdana" pitchFamily="34" charset="0"/>
                <a:cs typeface="Arial" panose="020B0604020202020204" pitchFamily="34" charset="0"/>
              </a:rPr>
              <a:t>Tri poslovna područja</a:t>
            </a:r>
          </a:p>
          <a:p>
            <a:pPr marL="363538" indent="-363538" algn="just">
              <a:spcBef>
                <a:spcPts val="1800"/>
              </a:spcBef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hr-HR" sz="2000" kern="0" dirty="0" smtClean="0">
                <a:solidFill>
                  <a:sysClr val="windowText" lastClr="000000"/>
                </a:solidFill>
                <a:ea typeface="Verdana" pitchFamily="34" charset="0"/>
                <a:cs typeface="Arial" panose="020B0604020202020204" pitchFamily="34" charset="0"/>
              </a:rPr>
              <a:t>961 zaposlenih</a:t>
            </a:r>
            <a:endParaRPr lang="hr-HR" sz="2000" kern="0" dirty="0" smtClean="0">
              <a:solidFill>
                <a:sysClr val="windowText" lastClr="000000"/>
              </a:solidFill>
              <a:cs typeface="Arial" panose="020B0604020202020204" pitchFamily="34" charset="0"/>
            </a:endParaRPr>
          </a:p>
        </p:txBody>
      </p:sp>
      <p:pic>
        <p:nvPicPr>
          <p:cNvPr id="4098" name="Picture 2" descr="D:\DDHolding\Memo, logotipovi\logotipovi društava\Logotip DD Holding 2016 H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37789"/>
            <a:ext cx="3092948" cy="74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Moji dokumenti laptop\Slike\Slike za web\Zračni snimak.biljež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39742"/>
            <a:ext cx="3635896" cy="228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76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04" y="116633"/>
            <a:ext cx="7772400" cy="432047"/>
          </a:xfrm>
        </p:spPr>
        <p:txBody>
          <a:bodyPr>
            <a:normAutofit fontScale="90000"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476672"/>
            <a:ext cx="8820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ZAVARIVANJE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err="1" smtClean="0"/>
              <a:t>Okretaljke</a:t>
            </a:r>
            <a:r>
              <a:rPr lang="hr-HR" b="1" dirty="0" smtClean="0"/>
              <a:t> za automat Bode</a:t>
            </a:r>
          </a:p>
          <a:p>
            <a:r>
              <a:rPr lang="hr-HR" dirty="0" err="1" smtClean="0"/>
              <a:t>Max.dužina</a:t>
            </a:r>
            <a:r>
              <a:rPr lang="hr-HR" dirty="0"/>
              <a:t>:</a:t>
            </a:r>
            <a:r>
              <a:rPr lang="hr-HR" dirty="0" smtClean="0"/>
              <a:t>6000 mm</a:t>
            </a:r>
          </a:p>
          <a:p>
            <a:r>
              <a:rPr lang="hr-HR" dirty="0" err="1" smtClean="0"/>
              <a:t>Max.promjer</a:t>
            </a:r>
            <a:r>
              <a:rPr lang="hr-HR" dirty="0" smtClean="0"/>
              <a:t>: 5000 mm</a:t>
            </a:r>
          </a:p>
          <a:p>
            <a:r>
              <a:rPr lang="hr-HR" dirty="0" err="1" smtClean="0"/>
              <a:t>Max.nosivost</a:t>
            </a:r>
            <a:r>
              <a:rPr lang="hr-HR" dirty="0" smtClean="0"/>
              <a:t> :20 tona</a:t>
            </a:r>
          </a:p>
          <a:p>
            <a:r>
              <a:rPr lang="vi-VN" sz="1600" dirty="0" smtClean="0"/>
              <a:t>. </a:t>
            </a:r>
            <a:endParaRPr lang="vi-VN" sz="1600" dirty="0"/>
          </a:p>
          <a:p>
            <a:endParaRPr lang="hr-HR" dirty="0" smtClean="0">
              <a:latin typeface="Calibri" panose="020F0502020204030204" pitchFamily="34" charset="0"/>
            </a:endParaRPr>
          </a:p>
        </p:txBody>
      </p:sp>
      <p:pic>
        <p:nvPicPr>
          <p:cNvPr id="14338" name="Picture 2" descr="D:\Iklarić\Documents\Prodaja imovine ĐĐ IR\Okretaljke Essa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01289"/>
            <a:ext cx="5904656" cy="5131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153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04" y="116633"/>
            <a:ext cx="7772400" cy="432047"/>
          </a:xfrm>
        </p:spPr>
        <p:txBody>
          <a:bodyPr>
            <a:normAutofit fontScale="90000"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476672"/>
            <a:ext cx="88204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POKRETNINE ZA PRODAJU STROJEVI ZA ZAVARIVANJE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hr-HR" b="1" dirty="0" err="1">
                <a:latin typeface="Calibri" panose="020F0502020204030204" pitchFamily="34" charset="0"/>
              </a:rPr>
              <a:t>Grove</a:t>
            </a:r>
            <a:r>
              <a:rPr lang="hr-HR" b="1" dirty="0">
                <a:latin typeface="Calibri" panose="020F0502020204030204" pitchFamily="34" charset="0"/>
              </a:rPr>
              <a:t> </a:t>
            </a:r>
            <a:r>
              <a:rPr lang="hr-HR" b="1" dirty="0" err="1">
                <a:latin typeface="Calibri" panose="020F0502020204030204" pitchFamily="34" charset="0"/>
              </a:rPr>
              <a:t>line</a:t>
            </a:r>
            <a:r>
              <a:rPr lang="hr-HR" b="1" dirty="0">
                <a:latin typeface="Calibri" panose="020F0502020204030204" pitchFamily="34" charset="0"/>
              </a:rPr>
              <a:t> Red-D-ARC </a:t>
            </a:r>
            <a:r>
              <a:rPr lang="hr-HR" b="1" dirty="0" err="1">
                <a:latin typeface="Calibri" panose="020F0502020204030204" pitchFamily="34" charset="0"/>
              </a:rPr>
              <a:t>Weld</a:t>
            </a:r>
            <a:r>
              <a:rPr lang="hr-HR" b="1" dirty="0">
                <a:latin typeface="Calibri" panose="020F0502020204030204" pitchFamily="34" charset="0"/>
              </a:rPr>
              <a:t> </a:t>
            </a:r>
            <a:r>
              <a:rPr lang="hr-HR" b="1" dirty="0" smtClean="0">
                <a:latin typeface="Calibri" panose="020F0502020204030204" pitchFamily="34" charset="0"/>
              </a:rPr>
              <a:t>Autom (za </a:t>
            </a:r>
            <a:r>
              <a:rPr lang="hr-HR" b="1" dirty="0" err="1">
                <a:latin typeface="Calibri" panose="020F0502020204030204" pitchFamily="34" charset="0"/>
              </a:rPr>
              <a:t>vjetroelektrane</a:t>
            </a:r>
            <a:r>
              <a:rPr lang="hr-HR" b="1" dirty="0">
                <a:latin typeface="Calibri" panose="020F0502020204030204" pitchFamily="34" charset="0"/>
              </a:rPr>
              <a:t>) Konzola i </a:t>
            </a:r>
            <a:r>
              <a:rPr lang="hr-HR" b="1" dirty="0" err="1">
                <a:latin typeface="Calibri" panose="020F0502020204030204" pitchFamily="34" charset="0"/>
              </a:rPr>
              <a:t>okretaljke</a:t>
            </a:r>
            <a:r>
              <a:rPr lang="hr-HR" b="1" dirty="0">
                <a:latin typeface="Calibri" panose="020F0502020204030204" pitchFamily="34" charset="0"/>
              </a:rPr>
              <a:t> za zavarivanje</a:t>
            </a:r>
          </a:p>
          <a:p>
            <a:r>
              <a:rPr lang="hr-HR" dirty="0" err="1" smtClean="0">
                <a:latin typeface="Calibri" panose="020F0502020204030204" pitchFamily="34" charset="0"/>
              </a:rPr>
              <a:t>Max.dužina</a:t>
            </a:r>
            <a:r>
              <a:rPr lang="hr-HR" dirty="0" smtClean="0">
                <a:latin typeface="Calibri" panose="020F0502020204030204" pitchFamily="34" charset="0"/>
              </a:rPr>
              <a:t> .20 000 mm</a:t>
            </a:r>
          </a:p>
          <a:p>
            <a:r>
              <a:rPr lang="hr-HR" dirty="0" err="1" smtClean="0">
                <a:latin typeface="Calibri" panose="020F0502020204030204" pitchFamily="34" charset="0"/>
              </a:rPr>
              <a:t>Max.dužina</a:t>
            </a:r>
            <a:r>
              <a:rPr lang="hr-HR" dirty="0" smtClean="0">
                <a:latin typeface="Calibri" panose="020F0502020204030204" pitchFamily="34" charset="0"/>
              </a:rPr>
              <a:t> ruke: 5000 mm</a:t>
            </a:r>
          </a:p>
          <a:p>
            <a:r>
              <a:rPr lang="hr-HR" dirty="0" err="1" smtClean="0">
                <a:latin typeface="Calibri" panose="020F0502020204030204" pitchFamily="34" charset="0"/>
              </a:rPr>
              <a:t>Max.promjer</a:t>
            </a:r>
            <a:r>
              <a:rPr lang="hr-HR" dirty="0" smtClean="0">
                <a:latin typeface="Calibri" panose="020F0502020204030204" pitchFamily="34" charset="0"/>
              </a:rPr>
              <a:t> :5000 mm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Debljine: 10-200 mm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Nosivost :100 tona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Zavarivanje EPP sa dvije žice  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tzv. Tandem zavarivanje</a:t>
            </a:r>
            <a:endParaRPr lang="hr-HR" dirty="0">
              <a:latin typeface="Calibri" panose="020F0502020204030204" pitchFamily="34" charset="0"/>
            </a:endParaRPr>
          </a:p>
          <a:p>
            <a:endParaRPr lang="hr-HR" sz="2000" dirty="0" smtClean="0">
              <a:solidFill>
                <a:srgbClr val="FF0000"/>
              </a:solidFill>
            </a:endParaRPr>
          </a:p>
          <a:p>
            <a:endParaRPr lang="hr-HR" dirty="0" smtClean="0">
              <a:latin typeface="Calibri" panose="020F0502020204030204" pitchFamily="34" charset="0"/>
            </a:endParaRPr>
          </a:p>
        </p:txBody>
      </p:sp>
      <p:pic>
        <p:nvPicPr>
          <p:cNvPr id="15362" name="Picture 2" descr="D:\Iklarić\Documents\Prodaja imovine ĐĐ IR\Automatska linija za zavarivanj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356" y="1507518"/>
            <a:ext cx="6152132" cy="450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65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36" y="-59460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31507" y="480735"/>
            <a:ext cx="85689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POKRETNINE ZA PRODAJU DIZALICE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hr-HR" b="1" dirty="0" err="1" smtClean="0">
                <a:latin typeface="Calibri" panose="020F0502020204030204" pitchFamily="34" charset="0"/>
              </a:rPr>
              <a:t>Mostna</a:t>
            </a:r>
            <a:r>
              <a:rPr lang="hr-HR" b="1" dirty="0" smtClean="0">
                <a:latin typeface="Calibri" panose="020F0502020204030204" pitchFamily="34" charset="0"/>
              </a:rPr>
              <a:t> dizalica 160/32 tone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Glavno dizanje nosivosti 160 tona dohvata 13 m pomoćno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Dizanje nosivosti 32 tone dohvata 15 m</a:t>
            </a:r>
          </a:p>
          <a:p>
            <a:endParaRPr lang="hr-HR" sz="2000" dirty="0" smtClean="0">
              <a:solidFill>
                <a:srgbClr val="FF0000"/>
              </a:solidFill>
            </a:endParaRPr>
          </a:p>
        </p:txBody>
      </p:sp>
      <p:pic>
        <p:nvPicPr>
          <p:cNvPr id="10242" name="Picture 2" descr="D:\Iklarić\Documents\Prodaja imovine ĐĐ IR\Dizalica 162 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522" y="1772816"/>
            <a:ext cx="5866938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1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04" y="116632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251520" y="836712"/>
            <a:ext cx="856895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POKRETNINE ZA PRODAJU DIZALICE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hr-HR" b="1" dirty="0" err="1" smtClean="0">
                <a:latin typeface="Calibri" panose="020F0502020204030204" pitchFamily="34" charset="0"/>
              </a:rPr>
              <a:t>Konzolne</a:t>
            </a:r>
            <a:r>
              <a:rPr lang="hr-HR" b="1" dirty="0" smtClean="0">
                <a:latin typeface="Calibri" panose="020F0502020204030204" pitchFamily="34" charset="0"/>
              </a:rPr>
              <a:t> dizalice </a:t>
            </a:r>
            <a:r>
              <a:rPr lang="hr-HR" b="1" dirty="0" err="1" smtClean="0">
                <a:latin typeface="Calibri" panose="020F0502020204030204" pitchFamily="34" charset="0"/>
              </a:rPr>
              <a:t>Yale</a:t>
            </a:r>
            <a:r>
              <a:rPr lang="hr-HR" b="1" dirty="0" smtClean="0">
                <a:latin typeface="Calibri" panose="020F0502020204030204" pitchFamily="34" charset="0"/>
              </a:rPr>
              <a:t> sistem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Nosivost 2 tone  4 kom</a:t>
            </a:r>
          </a:p>
          <a:p>
            <a:r>
              <a:rPr lang="hr-HR" dirty="0" smtClean="0">
                <a:latin typeface="Calibri" panose="020F0502020204030204" pitchFamily="34" charset="0"/>
              </a:rPr>
              <a:t>Visina 3.000 mm</a:t>
            </a:r>
          </a:p>
          <a:p>
            <a:endParaRPr lang="hr-HR" sz="2000" dirty="0" smtClean="0">
              <a:solidFill>
                <a:srgbClr val="FF0000"/>
              </a:solidFill>
            </a:endParaRPr>
          </a:p>
        </p:txBody>
      </p:sp>
      <p:pic>
        <p:nvPicPr>
          <p:cNvPr id="11267" name="Picture 3" descr="D:\Iklarić\Documents\Prodaja imovine ĐĐ IR\Dizalica konzoln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078" y="1554798"/>
            <a:ext cx="6344922" cy="475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53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-106211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47297" y="620688"/>
            <a:ext cx="88204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DIZALICE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err="1" smtClean="0"/>
              <a:t>Mostna</a:t>
            </a:r>
            <a:r>
              <a:rPr lang="hr-HR" b="1" dirty="0" smtClean="0"/>
              <a:t> dizalica 25/</a:t>
            </a:r>
            <a:r>
              <a:rPr lang="hr-HR" b="1" dirty="0" err="1" smtClean="0"/>
              <a:t>25</a:t>
            </a:r>
            <a:r>
              <a:rPr lang="hr-HR" b="1" dirty="0" smtClean="0"/>
              <a:t> tone</a:t>
            </a:r>
          </a:p>
          <a:p>
            <a:r>
              <a:rPr lang="hr-HR" dirty="0" smtClean="0"/>
              <a:t>Nosivost 25 t 1 kom</a:t>
            </a:r>
          </a:p>
          <a:p>
            <a:r>
              <a:rPr lang="hr-HR" dirty="0" smtClean="0"/>
              <a:t>Hod kuke 9,5 m</a:t>
            </a:r>
          </a:p>
          <a:p>
            <a:r>
              <a:rPr lang="hr-HR" b="1" dirty="0" err="1" smtClean="0"/>
              <a:t>Mostna</a:t>
            </a:r>
            <a:r>
              <a:rPr lang="hr-HR" b="1" dirty="0" smtClean="0"/>
              <a:t> dizalica 32/10 tone</a:t>
            </a:r>
          </a:p>
          <a:p>
            <a:r>
              <a:rPr lang="hr-HR" dirty="0" smtClean="0"/>
              <a:t>Glavno dizanje nosivosti 32 t , dohvata 15 m</a:t>
            </a:r>
          </a:p>
          <a:p>
            <a:r>
              <a:rPr lang="hr-HR" dirty="0" smtClean="0"/>
              <a:t>Pomoćno dizanje nosivosti 10 t, dohvata 15 m</a:t>
            </a:r>
          </a:p>
          <a:p>
            <a:r>
              <a:rPr lang="hr-HR" b="1" dirty="0" err="1" smtClean="0"/>
              <a:t>Mostna</a:t>
            </a:r>
            <a:r>
              <a:rPr lang="hr-HR" b="1" dirty="0" smtClean="0"/>
              <a:t> dizalica 50/10 t</a:t>
            </a:r>
          </a:p>
          <a:p>
            <a:r>
              <a:rPr lang="hr-HR" dirty="0" smtClean="0"/>
              <a:t>Glavno dizanje nosivosti 50 t, dohvat 9,5 m,</a:t>
            </a:r>
          </a:p>
          <a:p>
            <a:r>
              <a:rPr lang="hr-HR" dirty="0" smtClean="0"/>
              <a:t>Pomoćno dizanje nosivosti 10 t, dohvata 9,1 m</a:t>
            </a:r>
          </a:p>
          <a:p>
            <a:endParaRPr lang="hr-HR" dirty="0" smtClean="0">
              <a:solidFill>
                <a:srgbClr val="FF0000"/>
              </a:solidFill>
            </a:endParaRPr>
          </a:p>
        </p:txBody>
      </p:sp>
      <p:pic>
        <p:nvPicPr>
          <p:cNvPr id="11266" name="Picture 2" descr="D:\Iklarić\Documents\Prodaja imovine ĐĐ IR\Dizalice 50, 25, 32 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4709" y="3356992"/>
            <a:ext cx="5555763" cy="270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66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43149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20415" y="621533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POKRETNINE ZA PRODAJU AKZ</a:t>
            </a:r>
            <a:r>
              <a:rPr lang="hr-HR" dirty="0" smtClean="0">
                <a:solidFill>
                  <a:srgbClr val="FF0000"/>
                </a:solidFill>
                <a:latin typeface="Calibri" panose="020F0502020204030204" pitchFamily="34" charset="0"/>
              </a:rPr>
              <a:t>:</a:t>
            </a:r>
          </a:p>
          <a:p>
            <a:r>
              <a:rPr lang="hr-HR" b="1" dirty="0" err="1" smtClean="0">
                <a:latin typeface="Calibri" panose="020F0502020204030204" pitchFamily="34" charset="0"/>
              </a:rPr>
              <a:t>Lakirna</a:t>
            </a:r>
            <a:r>
              <a:rPr lang="hr-HR" b="1" dirty="0" smtClean="0">
                <a:latin typeface="Calibri" panose="020F0502020204030204" pitchFamily="34" charset="0"/>
              </a:rPr>
              <a:t> </a:t>
            </a:r>
            <a:r>
              <a:rPr lang="hr-HR" b="1" dirty="0">
                <a:latin typeface="Calibri" panose="020F0502020204030204" pitchFamily="34" charset="0"/>
              </a:rPr>
              <a:t>komora</a:t>
            </a:r>
          </a:p>
          <a:p>
            <a:r>
              <a:rPr lang="hr-HR" dirty="0">
                <a:latin typeface="Calibri" panose="020F0502020204030204" pitchFamily="34" charset="0"/>
              </a:rPr>
              <a:t>unutarnje dimenzije: 14 x 6 x 6 m sendvič lim 80 mm kamena vuna</a:t>
            </a:r>
          </a:p>
          <a:p>
            <a:r>
              <a:rPr lang="hr-HR" dirty="0">
                <a:latin typeface="Calibri" panose="020F0502020204030204" pitchFamily="34" charset="0"/>
              </a:rPr>
              <a:t>rolo vrata, ulaz-izlaz 5.500 x 5.500 mm - 2 kom</a:t>
            </a:r>
          </a:p>
          <a:p>
            <a:endParaRPr lang="hr-HR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33" y="2176549"/>
            <a:ext cx="4257693" cy="3193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iklaric.DDGRUPA\AppData\Local\Microsoft\Windows\Temporary Internet Files\Content.Outlook\4SDP3TOG\20190130_091424_resize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6912"/>
            <a:ext cx="4892733" cy="2492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94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0"/>
          <p:cNvSpPr txBox="1"/>
          <p:nvPr/>
        </p:nvSpPr>
        <p:spPr>
          <a:xfrm>
            <a:off x="0" y="187548"/>
            <a:ext cx="84604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cs typeface="Arial" pitchFamily="34" charset="0"/>
              </a:rPr>
              <a:t>KLJUČNI </a:t>
            </a:r>
            <a:r>
              <a:rPr lang="pl-PL" sz="2400" b="1" dirty="0">
                <a:solidFill>
                  <a:srgbClr val="FF0000"/>
                </a:solidFill>
                <a:cs typeface="Arial" pitchFamily="34" charset="0"/>
              </a:rPr>
              <a:t>PROJEKTI </a:t>
            </a:r>
            <a:r>
              <a:rPr lang="pl-PL" sz="2400" b="1" dirty="0" smtClean="0">
                <a:solidFill>
                  <a:srgbClr val="FF0000"/>
                </a:solidFill>
                <a:cs typeface="Arial" pitchFamily="34" charset="0"/>
              </a:rPr>
              <a:t>:</a:t>
            </a:r>
            <a:endParaRPr lang="hr-HR" sz="2400" b="1" dirty="0">
              <a:solidFill>
                <a:srgbClr val="FF0000"/>
              </a:solidFill>
              <a:cs typeface="Arial" pitchFamily="34" charset="0"/>
            </a:endParaRPr>
          </a:p>
          <a:p>
            <a:endParaRPr lang="hr-H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 descr="http://dd-po.hr/wp-content/uploads/2014/05/MLIN_30.0147-1500x63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9135" y="3811495"/>
            <a:ext cx="4448246" cy="18682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ravokutnik 5"/>
          <p:cNvSpPr/>
          <p:nvPr/>
        </p:nvSpPr>
        <p:spPr>
          <a:xfrm>
            <a:off x="611560" y="5699871"/>
            <a:ext cx="6774099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000000"/>
                </a:solidFill>
                <a:cs typeface="Arial" panose="020B0604020202020204" pitchFamily="34" charset="0"/>
              </a:rPr>
              <a:t>Isporuka najtežeg plašta mlina cementa (142  tone) –Christian Pfeiffer</a:t>
            </a:r>
            <a:endParaRPr lang="hr-HR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7" name="AutoShape 2" descr="&amp;Ncy;&amp;ocy;&amp;vcy;&amp;ocy;&amp;scy;&amp;tcy;&amp;icy; : Isporuka najte&amp;zcaron;eg plašta mlina cemen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4" descr="&amp;Ncy;&amp;ocy;&amp;vcy;&amp;ocy;&amp;scy;&amp;tcy;&amp;icy; : Isporuka najte&amp;zcaron;eg plašta mlina cemen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6" descr="&amp;Ncy;&amp;ocy;&amp;vcy;&amp;ocy;&amp;scy;&amp;tcy;&amp;icy; : Isporuka najte&amp;zcaron;eg plašta mlina cement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12" y="755910"/>
            <a:ext cx="4618248" cy="30788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712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0" y="187548"/>
            <a:ext cx="84604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cs typeface="Arial" pitchFamily="34" charset="0"/>
              </a:rPr>
              <a:t>KLJUČNI PROJEKTI:</a:t>
            </a:r>
            <a:endParaRPr lang="hr-HR" sz="2400" b="1" dirty="0">
              <a:solidFill>
                <a:srgbClr val="FF0000"/>
              </a:solidFill>
              <a:cs typeface="Arial" pitchFamily="34" charset="0"/>
            </a:endParaRPr>
          </a:p>
          <a:p>
            <a:endParaRPr lang="hr-H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612775" y="4581128"/>
            <a:ext cx="8497454" cy="36933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Posuda pod tlakom  (</a:t>
            </a:r>
            <a:r>
              <a:rPr lang="hr-HR" b="1" dirty="0" smtClean="0"/>
              <a:t>masa 17,3 </a:t>
            </a:r>
            <a:r>
              <a:rPr lang="hr-HR" b="1" dirty="0"/>
              <a:t>tone i visine </a:t>
            </a:r>
            <a:r>
              <a:rPr lang="hr-HR" b="1" dirty="0" smtClean="0"/>
              <a:t>25 metra)</a:t>
            </a:r>
            <a:r>
              <a:rPr lang="hr-HR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– INA d.d., Rafinerija nafte Sisak)</a:t>
            </a:r>
            <a:endParaRPr lang="hr-HR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AutoShape 2" descr="&amp;Ncy;&amp;ocy;&amp;vcy;&amp;ocy;&amp;scy;&amp;tcy;&amp;icy; : Isporuka posude pod tlakom – kolone za Rafineriju nafte Sis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4" name="AutoShape 8" descr="&amp;Dstrok;uro &amp;Dstrok;akovi&amp;cacute; Grupa d.d. : Isporuka dvije kolone - posude pod tlakom za Rafineriju nafte Rije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4098" name="Picture 2" descr="Новости : Isporuka posude pod tlakom – kolone za Rafineriju nafte Sisak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025083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184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0" y="187548"/>
            <a:ext cx="84604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cs typeface="Arial" pitchFamily="34" charset="0"/>
              </a:rPr>
              <a:t>KLJUČNI PROJEKTI:</a:t>
            </a:r>
            <a:endParaRPr lang="hr-HR" sz="2400" b="1" dirty="0">
              <a:solidFill>
                <a:srgbClr val="FF0000"/>
              </a:solidFill>
              <a:cs typeface="Arial" pitchFamily="34" charset="0"/>
            </a:endParaRPr>
          </a:p>
          <a:p>
            <a:endParaRPr lang="hr-HR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Pravokutnik 8"/>
          <p:cNvSpPr/>
          <p:nvPr/>
        </p:nvSpPr>
        <p:spPr>
          <a:xfrm>
            <a:off x="279619" y="4529382"/>
            <a:ext cx="8453724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hr-HR" b="1" dirty="0" smtClean="0">
                <a:solidFill>
                  <a:srgbClr val="000000"/>
                </a:solidFill>
                <a:cs typeface="Arial" panose="020B0604020202020204" pitchFamily="34" charset="0"/>
              </a:rPr>
              <a:t>Posude pod tlakom  (mase </a:t>
            </a:r>
            <a:r>
              <a:rPr lang="hr-HR" b="1" dirty="0">
                <a:solidFill>
                  <a:srgbClr val="000000"/>
                </a:solidFill>
                <a:cs typeface="Arial" panose="020B0604020202020204" pitchFamily="34" charset="0"/>
              </a:rPr>
              <a:t>62 </a:t>
            </a:r>
            <a:r>
              <a:rPr lang="hr-HR" b="1" dirty="0" smtClean="0">
                <a:solidFill>
                  <a:srgbClr val="000000"/>
                </a:solidFill>
                <a:cs typeface="Arial" panose="020B0604020202020204" pitchFamily="34" charset="0"/>
              </a:rPr>
              <a:t>tone,visine 25,2 metra i </a:t>
            </a:r>
            <a:r>
              <a:rPr lang="hr-HR" b="1" dirty="0" smtClean="0"/>
              <a:t>mase </a:t>
            </a:r>
            <a:r>
              <a:rPr lang="hr-HR" b="1" dirty="0"/>
              <a:t>22 tone ,</a:t>
            </a:r>
            <a:r>
              <a:rPr lang="hr-HR" b="1" dirty="0" smtClean="0"/>
              <a:t>visine 27 metra)</a:t>
            </a:r>
            <a:r>
              <a:rPr lang="hr-HR" b="1" dirty="0" smtClean="0">
                <a:solidFill>
                  <a:srgbClr val="000000"/>
                </a:solidFill>
                <a:cs typeface="Arial" panose="020B0604020202020204" pitchFamily="34" charset="0"/>
              </a:rPr>
              <a:t>– </a:t>
            </a:r>
          </a:p>
          <a:p>
            <a:r>
              <a:rPr lang="hr-HR" b="1" dirty="0" smtClean="0">
                <a:solidFill>
                  <a:srgbClr val="000000"/>
                </a:solidFill>
                <a:cs typeface="Arial" panose="020B0604020202020204" pitchFamily="34" charset="0"/>
              </a:rPr>
              <a:t>INA d.d., Rafinerija nafte Rijeka)</a:t>
            </a:r>
            <a:endParaRPr lang="hr-HR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2" name="AutoShape 2" descr="&amp;Ncy;&amp;ocy;&amp;vcy;&amp;ocy;&amp;scy;&amp;tcy;&amp;icy; : Isporuka posude pod tlakom – kolone za Rafineriju nafte Sisa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44" y="1590655"/>
            <a:ext cx="4333478" cy="2886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AutoShape 8" descr="&amp;Dstrok;uro &amp;Dstrok;akovi&amp;cacute; Grupa d.d. : Isporuka dvije kolone - posude pod tlakom za Rafineriju nafte Rijek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65257"/>
            <a:ext cx="4082913" cy="27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857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0"/>
          <p:cNvSpPr txBox="1"/>
          <p:nvPr/>
        </p:nvSpPr>
        <p:spPr>
          <a:xfrm>
            <a:off x="0" y="187548"/>
            <a:ext cx="84604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  <a:cs typeface="Arial" pitchFamily="34" charset="0"/>
              </a:rPr>
              <a:t>KLJUČNI PROJEKTI:</a:t>
            </a:r>
            <a:endParaRPr lang="hr-HR" sz="2400" b="1" dirty="0">
              <a:solidFill>
                <a:srgbClr val="FF0000"/>
              </a:solidFill>
              <a:cs typeface="Arial" pitchFamily="34" charset="0"/>
            </a:endParaRPr>
          </a:p>
          <a:p>
            <a:endParaRPr lang="hr-HR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CM\Downloads\IMG_354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41655"/>
            <a:ext cx="5930970" cy="3953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kstniOkvir 1"/>
          <p:cNvSpPr txBox="1"/>
          <p:nvPr/>
        </p:nvSpPr>
        <p:spPr>
          <a:xfrm>
            <a:off x="683568" y="5229200"/>
            <a:ext cx="748883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b="1" dirty="0" smtClean="0">
                <a:latin typeface="Calibri" panose="020F0502020204030204" pitchFamily="34" charset="0"/>
                <a:cs typeface="Arial" panose="020B0604020202020204" pitchFamily="34" charset="0"/>
              </a:rPr>
              <a:t>Probna montaža dijela čelične </a:t>
            </a:r>
            <a:r>
              <a:rPr lang="hr-HR" b="1" dirty="0">
                <a:latin typeface="Calibri" panose="020F0502020204030204" pitchFamily="34" charset="0"/>
                <a:cs typeface="Arial" panose="020B0604020202020204" pitchFamily="34" charset="0"/>
              </a:rPr>
              <a:t>konstrukcije mosta kopno – otok </a:t>
            </a:r>
            <a:r>
              <a:rPr lang="hr-HR" b="1" dirty="0" smtClean="0">
                <a:latin typeface="Calibri" panose="020F0502020204030204" pitchFamily="34" charset="0"/>
                <a:cs typeface="Arial" panose="020B0604020202020204" pitchFamily="34" charset="0"/>
              </a:rPr>
              <a:t>Čiovo</a:t>
            </a:r>
          </a:p>
          <a:p>
            <a:pPr algn="ctr"/>
            <a:r>
              <a:rPr lang="hr-HR" b="1" dirty="0" smtClean="0">
                <a:latin typeface="Calibri" panose="020F0502020204030204" pitchFamily="34" charset="0"/>
                <a:cs typeface="Arial" panose="020B0604020202020204" pitchFamily="34" charset="0"/>
              </a:rPr>
              <a:t> za kupca Viadukt d.d.</a:t>
            </a:r>
          </a:p>
          <a:p>
            <a:endParaRPr lang="hr-HR" sz="2000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0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1600" y="-32077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9" y="1463295"/>
            <a:ext cx="8064896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01865" y="1152478"/>
            <a:ext cx="8064896" cy="2852586"/>
          </a:xfrm>
        </p:spPr>
        <p:txBody>
          <a:bodyPr lIns="0" tIns="0" rIns="0" bIns="0">
            <a:noAutofit/>
          </a:bodyPr>
          <a:lstStyle/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2000" dirty="0" smtClean="0">
                <a:solidFill>
                  <a:schemeClr val="tx1"/>
                </a:solidFill>
              </a:rPr>
              <a:t>Đuro Đaković Grupa d.d., kao većinski vlasnik, započela je proces prodaje </a:t>
            </a:r>
            <a:r>
              <a:rPr lang="hr-HR" sz="2000" dirty="0">
                <a:solidFill>
                  <a:schemeClr val="tx1"/>
                </a:solidFill>
              </a:rPr>
              <a:t>kapaciteta društva Đuro Đaković Industrijska rješenja d.d. </a:t>
            </a:r>
            <a:r>
              <a:rPr lang="hr-HR" sz="2000" dirty="0" smtClean="0">
                <a:solidFill>
                  <a:schemeClr val="tx1"/>
                </a:solidFill>
              </a:rPr>
              <a:t>radi napuštanja dijela djelatnosti društva – proizvodnja teške opreme</a:t>
            </a: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2000" dirty="0">
                <a:solidFill>
                  <a:schemeClr val="tx1"/>
                </a:solidFill>
              </a:rPr>
              <a:t>K</a:t>
            </a:r>
            <a:r>
              <a:rPr lang="hr-HR" sz="2000" dirty="0" smtClean="0">
                <a:solidFill>
                  <a:schemeClr val="tx1"/>
                </a:solidFill>
              </a:rPr>
              <a:t>apaciteti </a:t>
            </a:r>
            <a:r>
              <a:rPr lang="hr-HR" sz="2000" dirty="0">
                <a:solidFill>
                  <a:schemeClr val="tx1"/>
                </a:solidFill>
              </a:rPr>
              <a:t>proizvodnje teške opreme </a:t>
            </a:r>
            <a:r>
              <a:rPr lang="hr-HR" sz="2000" dirty="0" smtClean="0">
                <a:solidFill>
                  <a:schemeClr val="tx1"/>
                </a:solidFill>
              </a:rPr>
              <a:t>ponuđeni su </a:t>
            </a:r>
            <a:r>
              <a:rPr lang="hr-HR" sz="2000" dirty="0">
                <a:solidFill>
                  <a:schemeClr val="tx1"/>
                </a:solidFill>
              </a:rPr>
              <a:t>na prodaju i to nekretnine i pokretnine </a:t>
            </a:r>
            <a:r>
              <a:rPr lang="hr-HR" sz="2000" dirty="0" smtClean="0">
                <a:solidFill>
                  <a:schemeClr val="tx1"/>
                </a:solidFill>
              </a:rPr>
              <a:t>društva</a:t>
            </a:r>
          </a:p>
          <a:p>
            <a:pPr algn="l">
              <a:buClr>
                <a:srgbClr val="FF0000"/>
              </a:buClr>
            </a:pPr>
            <a:endParaRPr lang="hr-HR" sz="2000" dirty="0">
              <a:solidFill>
                <a:schemeClr val="tx1"/>
              </a:solidFill>
            </a:endParaRPr>
          </a:p>
          <a:p>
            <a:pPr marL="342900" indent="-342900" algn="l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hr-HR" sz="2000" dirty="0"/>
          </a:p>
          <a:p>
            <a:pPr algn="l">
              <a:buClr>
                <a:srgbClr val="FF0000"/>
              </a:buClr>
            </a:pPr>
            <a:endParaRPr lang="hr-HR" sz="2000" dirty="0" smtClean="0">
              <a:solidFill>
                <a:schemeClr val="tx1"/>
              </a:solidFill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181600" y="2171181"/>
            <a:ext cx="8064896" cy="2016224"/>
          </a:xfrm>
          <a:prstGeom prst="rect">
            <a:avLst/>
          </a:prstGeom>
        </p:spPr>
        <p:txBody>
          <a:bodyPr vert="horz" lIns="0" tIns="0" rIns="0" bIns="0" numCol="2" spcCol="18000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hr-HR" sz="2400" b="1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C:\Users\IKLARI~1.DDG\AppData\Local\Temp\Rar$DIa0.935\Radionic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852936"/>
            <a:ext cx="4692014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81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6704" y="116632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TekstniOkvir 5"/>
          <p:cNvSpPr txBox="1"/>
          <p:nvPr/>
        </p:nvSpPr>
        <p:spPr>
          <a:xfrm>
            <a:off x="358966" y="876574"/>
            <a:ext cx="8661602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FF0000"/>
              </a:buClr>
            </a:pPr>
            <a:r>
              <a:rPr lang="hr-HR" sz="2000" b="1" dirty="0" smtClean="0">
                <a:solidFill>
                  <a:srgbClr val="FF0000"/>
                </a:solidFill>
              </a:rPr>
              <a:t>NEKRETNINE ZA PRODAJU: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2000" dirty="0" smtClean="0"/>
              <a:t>Proizvodna hala ukupne površine: 12.500 m²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2000" dirty="0" smtClean="0"/>
              <a:t>Dužina hale: 196,7 m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2000" dirty="0" smtClean="0"/>
              <a:t>Širina hale: 62,4 m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2000" dirty="0" smtClean="0"/>
              <a:t>Maksimalna nosivost </a:t>
            </a:r>
            <a:r>
              <a:rPr lang="hr-HR" sz="2000" dirty="0" err="1" smtClean="0"/>
              <a:t>mostne</a:t>
            </a:r>
            <a:r>
              <a:rPr lang="hr-HR" sz="2000" dirty="0" smtClean="0"/>
              <a:t> dizalice: 160 tona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2000" dirty="0" smtClean="0"/>
              <a:t>Visina </a:t>
            </a:r>
            <a:r>
              <a:rPr lang="fr-FR" sz="2000" dirty="0" smtClean="0"/>
              <a:t>hal</a:t>
            </a:r>
            <a:r>
              <a:rPr lang="hr-HR" sz="2000" dirty="0" smtClean="0"/>
              <a:t>e: </a:t>
            </a:r>
            <a:r>
              <a:rPr lang="fr-FR" sz="2000" dirty="0" smtClean="0"/>
              <a:t>21,4 m</a:t>
            </a:r>
            <a:endParaRPr lang="hr-HR" sz="2000" dirty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prikladna za velike izratke/proizvode – do dužine 20 m, visine i širine 15 </a:t>
            </a:r>
            <a:r>
              <a:rPr lang="hr-HR" sz="2000" dirty="0" smtClean="0"/>
              <a:t>m</a:t>
            </a: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Hala je opremljena i </a:t>
            </a:r>
            <a:r>
              <a:rPr lang="hr-HR" sz="2000" dirty="0" smtClean="0"/>
              <a:t>s </a:t>
            </a:r>
            <a:r>
              <a:rPr lang="hr-HR" sz="2000" dirty="0"/>
              <a:t>komorom za </a:t>
            </a:r>
            <a:r>
              <a:rPr lang="hr-HR" sz="2000" dirty="0" err="1"/>
              <a:t>sačmarenje</a:t>
            </a:r>
            <a:r>
              <a:rPr lang="hr-HR" sz="2000" dirty="0"/>
              <a:t> i </a:t>
            </a:r>
            <a:r>
              <a:rPr lang="hr-HR" sz="2000" dirty="0" err="1"/>
              <a:t>lakirnom</a:t>
            </a:r>
            <a:r>
              <a:rPr lang="hr-HR" sz="2000" dirty="0"/>
              <a:t> komorom koja pruža </a:t>
            </a:r>
            <a:endParaRPr lang="hr-HR" sz="2000" dirty="0" smtClean="0"/>
          </a:p>
          <a:p>
            <a:pPr>
              <a:buClr>
                <a:srgbClr val="FF0000"/>
              </a:buClr>
            </a:pPr>
            <a:r>
              <a:rPr lang="hr-HR" sz="2000" dirty="0" smtClean="0"/>
              <a:t>     najefikasnije </a:t>
            </a:r>
            <a:r>
              <a:rPr lang="hr-HR" sz="2000" dirty="0"/>
              <a:t>i najmodernije uvjete rada uz osiguranu zaštitu okoline i radnika </a:t>
            </a:r>
          </a:p>
          <a:p>
            <a:pPr>
              <a:buClr>
                <a:srgbClr val="FF0000"/>
              </a:buClr>
            </a:pPr>
            <a:r>
              <a:rPr lang="hr-HR" sz="2000" dirty="0" smtClean="0"/>
              <a:t>     koji </a:t>
            </a:r>
            <a:r>
              <a:rPr lang="hr-HR" sz="2000" dirty="0"/>
              <a:t>sudjeluju u procesu lakiranja.</a:t>
            </a:r>
            <a:endParaRPr lang="hr-HR" sz="2000" dirty="0" smtClean="0"/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hr-HR" sz="2000" dirty="0"/>
              <a:t>jedna od najvećih hala unutar </a:t>
            </a:r>
            <a:r>
              <a:rPr lang="hr-HR" sz="2000" dirty="0" smtClean="0"/>
              <a:t>grupacije </a:t>
            </a:r>
            <a:r>
              <a:rPr lang="hr-HR" sz="2000" dirty="0"/>
              <a:t>Đuro </a:t>
            </a:r>
            <a:r>
              <a:rPr lang="hr-HR" sz="2000" dirty="0" smtClean="0"/>
              <a:t>Đaković, jedinstvena u Hrvatskoj</a:t>
            </a:r>
            <a:endParaRPr lang="hr-HR" sz="2000" dirty="0"/>
          </a:p>
          <a:p>
            <a:pPr>
              <a:buClr>
                <a:srgbClr val="FF0000"/>
              </a:buClr>
            </a:pPr>
            <a:endParaRPr lang="hr-HR" sz="2000" dirty="0" smtClean="0"/>
          </a:p>
          <a:p>
            <a:endParaRPr lang="hr-HR" sz="2000" dirty="0"/>
          </a:p>
        </p:txBody>
      </p:sp>
    </p:spTree>
    <p:extLst>
      <p:ext uri="{BB962C8B-B14F-4D97-AF65-F5344CB8AC3E}">
        <p14:creationId xmlns:p14="http://schemas.microsoft.com/office/powerpoint/2010/main" val="41277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-32077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-30803" y="718566"/>
            <a:ext cx="8928264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REZANJE:</a:t>
            </a:r>
          </a:p>
          <a:p>
            <a:r>
              <a:rPr lang="hr-HR" b="1" dirty="0"/>
              <a:t>Plazma rezačica DAIHENVARSTROJ</a:t>
            </a:r>
          </a:p>
          <a:p>
            <a:r>
              <a:rPr lang="vi-VN" sz="1600" dirty="0">
                <a:latin typeface="Calibri" panose="020F0502020204030204" pitchFamily="34" charset="0"/>
              </a:rPr>
              <a:t>Portalna plazma rezačica za strojno rezanje limova s  CNC </a:t>
            </a:r>
            <a:r>
              <a:rPr lang="vi-VN" sz="1600" dirty="0" smtClean="0">
                <a:latin typeface="Calibri" panose="020F0502020204030204" pitchFamily="34" charset="0"/>
              </a:rPr>
              <a:t>upravljanjem</a:t>
            </a:r>
            <a:r>
              <a:rPr lang="vi-VN" sz="1600" dirty="0">
                <a:latin typeface="Calibri" panose="020F0502020204030204" pitchFamily="34" charset="0"/>
              </a:rPr>
              <a:t/>
            </a:r>
            <a:br>
              <a:rPr lang="vi-VN" sz="1600" dirty="0">
                <a:latin typeface="Calibri" panose="020F0502020204030204" pitchFamily="34" charset="0"/>
              </a:rPr>
            </a:br>
            <a:r>
              <a:rPr lang="vi-VN" sz="1600" dirty="0" smtClean="0">
                <a:latin typeface="Calibri" panose="020F0502020204030204" pitchFamily="34" charset="0"/>
              </a:rPr>
              <a:t>Dimenzije </a:t>
            </a:r>
            <a:r>
              <a:rPr lang="vi-VN" sz="1600" dirty="0">
                <a:latin typeface="Calibri" panose="020F0502020204030204" pitchFamily="34" charset="0"/>
              </a:rPr>
              <a:t>radnog stola: 3100 x 12000 mm     </a:t>
            </a:r>
          </a:p>
          <a:p>
            <a:r>
              <a:rPr lang="vi-VN" sz="1600" dirty="0">
                <a:latin typeface="Calibri" panose="020F0502020204030204" pitchFamily="34" charset="0"/>
              </a:rPr>
              <a:t>Plazma izvor: HiFocus 360i neo  </a:t>
            </a:r>
          </a:p>
          <a:p>
            <a:r>
              <a:rPr lang="hr-HR" sz="1600" dirty="0" smtClean="0">
                <a:latin typeface="Calibri" panose="020F0502020204030204" pitchFamily="34" charset="0"/>
              </a:rPr>
              <a:t>Gorionik </a:t>
            </a:r>
            <a:r>
              <a:rPr lang="hr-HR" sz="1600" dirty="0">
                <a:latin typeface="Calibri" panose="020F0502020204030204" pitchFamily="34" charset="0"/>
              </a:rPr>
              <a:t>plazma: </a:t>
            </a:r>
            <a:r>
              <a:rPr lang="hr-HR" sz="1600" dirty="0" err="1">
                <a:latin typeface="Calibri" panose="020F0502020204030204" pitchFamily="34" charset="0"/>
              </a:rPr>
              <a:t>PerCut</a:t>
            </a:r>
            <a:r>
              <a:rPr lang="hr-HR" sz="1600" dirty="0">
                <a:latin typeface="Calibri" panose="020F0502020204030204" pitchFamily="34" charset="0"/>
              </a:rPr>
              <a:t> 451M; 1x glava                   </a:t>
            </a:r>
          </a:p>
          <a:p>
            <a:r>
              <a:rPr lang="hr-HR" sz="1600" dirty="0" smtClean="0">
                <a:latin typeface="Calibri" panose="020F0502020204030204" pitchFamily="34" charset="0"/>
              </a:rPr>
              <a:t>Upravljanje</a:t>
            </a:r>
            <a:r>
              <a:rPr lang="hr-HR" sz="1600" dirty="0">
                <a:latin typeface="Calibri" panose="020F0502020204030204" pitchFamily="34" charset="0"/>
              </a:rPr>
              <a:t>: CNC </a:t>
            </a:r>
            <a:r>
              <a:rPr lang="hr-HR" sz="1600" dirty="0" err="1">
                <a:latin typeface="Calibri" panose="020F0502020204030204" pitchFamily="34" charset="0"/>
              </a:rPr>
              <a:t>Software</a:t>
            </a:r>
            <a:r>
              <a:rPr lang="hr-HR" sz="1600" dirty="0">
                <a:latin typeface="Calibri" panose="020F0502020204030204" pitchFamily="34" charset="0"/>
              </a:rPr>
              <a:t> </a:t>
            </a:r>
            <a:r>
              <a:rPr lang="hr-HR" sz="1600" dirty="0" err="1">
                <a:latin typeface="Calibri" panose="020F0502020204030204" pitchFamily="34" charset="0"/>
              </a:rPr>
              <a:t>Burny</a:t>
            </a:r>
            <a:r>
              <a:rPr lang="hr-HR" sz="1600" dirty="0">
                <a:latin typeface="Calibri" panose="020F0502020204030204" pitchFamily="34" charset="0"/>
              </a:rPr>
              <a:t> </a:t>
            </a:r>
            <a:r>
              <a:rPr lang="hr-HR" sz="1600" dirty="0" err="1">
                <a:latin typeface="Calibri" panose="020F0502020204030204" pitchFamily="34" charset="0"/>
              </a:rPr>
              <a:t>Phantom</a:t>
            </a:r>
            <a:r>
              <a:rPr lang="hr-HR" sz="1600" dirty="0">
                <a:latin typeface="Calibri" panose="020F0502020204030204" pitchFamily="34" charset="0"/>
              </a:rPr>
              <a:t> II </a:t>
            </a:r>
            <a:endParaRPr lang="hr-HR" sz="1600" dirty="0" smtClean="0">
              <a:latin typeface="Calibri" panose="020F0502020204030204" pitchFamily="34" charset="0"/>
            </a:endParaRPr>
          </a:p>
          <a:p>
            <a:r>
              <a:rPr lang="hr-HR" sz="1600" dirty="0" smtClean="0">
                <a:latin typeface="Calibri" panose="020F0502020204030204" pitchFamily="34" charset="0"/>
              </a:rPr>
              <a:t>( </a:t>
            </a:r>
            <a:r>
              <a:rPr lang="hr-HR" sz="1600" dirty="0">
                <a:latin typeface="Calibri" panose="020F0502020204030204" pitchFamily="34" charset="0"/>
              </a:rPr>
              <a:t>unos programa pomoću </a:t>
            </a:r>
            <a:r>
              <a:rPr lang="hr-HR" sz="1600" dirty="0" err="1">
                <a:latin typeface="Calibri" panose="020F0502020204030204" pitchFamily="34" charset="0"/>
              </a:rPr>
              <a:t>sticka</a:t>
            </a:r>
            <a:r>
              <a:rPr lang="hr-HR" sz="1600" dirty="0">
                <a:latin typeface="Calibri" panose="020F0502020204030204" pitchFamily="34" charset="0"/>
              </a:rPr>
              <a:t>)                           </a:t>
            </a:r>
          </a:p>
          <a:p>
            <a:r>
              <a:rPr lang="hr-HR" sz="1600" dirty="0">
                <a:latin typeface="Calibri" panose="020F0502020204030204" pitchFamily="34" charset="0"/>
              </a:rPr>
              <a:t>Debljina rezanja: 0,5- 60 (80) mm</a:t>
            </a:r>
          </a:p>
          <a:p>
            <a:endParaRPr lang="hr-HR" sz="1600" dirty="0" smtClean="0">
              <a:solidFill>
                <a:srgbClr val="FF0000"/>
              </a:solidFill>
            </a:endParaRPr>
          </a:p>
          <a:p>
            <a:endParaRPr lang="hr-HR" dirty="0"/>
          </a:p>
        </p:txBody>
      </p:sp>
      <p:pic>
        <p:nvPicPr>
          <p:cNvPr id="8194" name="Picture 2" descr="D:\Iklarić\Documents\Prodaja imovine ĐĐ IR\Rezacica Plazm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987700"/>
            <a:ext cx="5292080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676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803" y="-63062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597168"/>
            <a:ext cx="8568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REZANJE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smtClean="0"/>
              <a:t>Linijska </a:t>
            </a:r>
            <a:r>
              <a:rPr lang="hr-HR" b="1" dirty="0"/>
              <a:t>rezačica PIERCE</a:t>
            </a:r>
          </a:p>
          <a:p>
            <a:r>
              <a:rPr lang="hr-HR" sz="1600" dirty="0"/>
              <a:t>Stol za limove 3,1 x 12,2 x0,7 (m</a:t>
            </a:r>
            <a:r>
              <a:rPr lang="hr-HR" sz="1600" dirty="0" smtClean="0"/>
              <a:t>)</a:t>
            </a:r>
            <a:endParaRPr lang="hr-HR" sz="1600" dirty="0"/>
          </a:p>
          <a:p>
            <a:r>
              <a:rPr lang="hr-HR" sz="1600" dirty="0"/>
              <a:t>Širina rezanja min. 3000mm </a:t>
            </a:r>
          </a:p>
          <a:p>
            <a:r>
              <a:rPr lang="hr-HR" sz="1600" dirty="0"/>
              <a:t>Dužina rezanja min. 12 000 </a:t>
            </a:r>
            <a:r>
              <a:rPr lang="hr-HR" sz="1600" dirty="0" smtClean="0"/>
              <a:t>mm</a:t>
            </a:r>
          </a:p>
          <a:p>
            <a:r>
              <a:rPr lang="hr-HR" sz="1600" dirty="0" smtClean="0"/>
              <a:t>Materijal:ugljični čelik</a:t>
            </a:r>
          </a:p>
        </p:txBody>
      </p:sp>
      <p:pic>
        <p:nvPicPr>
          <p:cNvPr id="9218" name="Picture 2" descr="D:\Iklarić\Documents\Prodaja imovine ĐĐ IR\Rezacica Pravolinijsk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12776"/>
            <a:ext cx="6264696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121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23" y="-27383"/>
            <a:ext cx="8009897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14023" y="620688"/>
            <a:ext cx="8568952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REZANJE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smtClean="0"/>
              <a:t>CNC rezačica </a:t>
            </a:r>
            <a:r>
              <a:rPr lang="hr-HR" b="1" dirty="0" err="1" smtClean="0"/>
              <a:t>Satronik</a:t>
            </a:r>
            <a:endParaRPr lang="hr-HR" b="1" dirty="0" smtClean="0"/>
          </a:p>
          <a:p>
            <a:r>
              <a:rPr lang="hr-HR" dirty="0" err="1" smtClean="0"/>
              <a:t>Max.debljina</a:t>
            </a:r>
            <a:r>
              <a:rPr lang="hr-HR" dirty="0" smtClean="0"/>
              <a:t> rezanja:200 mm</a:t>
            </a:r>
          </a:p>
          <a:p>
            <a:r>
              <a:rPr lang="hr-HR" dirty="0" smtClean="0"/>
              <a:t>Širina stola: 3000 mm</a:t>
            </a:r>
          </a:p>
          <a:p>
            <a:r>
              <a:rPr lang="hr-HR" dirty="0" err="1" smtClean="0"/>
              <a:t>Max</a:t>
            </a:r>
            <a:r>
              <a:rPr lang="hr-HR" dirty="0" smtClean="0"/>
              <a:t>. dužina: 12000 mm</a:t>
            </a:r>
          </a:p>
          <a:p>
            <a:r>
              <a:rPr lang="hr-HR" dirty="0" smtClean="0"/>
              <a:t>Materijal: ugljični čelik</a:t>
            </a:r>
          </a:p>
          <a:p>
            <a:endParaRPr lang="hr-HR" sz="1600" dirty="0" smtClean="0">
              <a:solidFill>
                <a:srgbClr val="FF0000"/>
              </a:solidFill>
            </a:endParaRPr>
          </a:p>
        </p:txBody>
      </p:sp>
      <p:pic>
        <p:nvPicPr>
          <p:cNvPr id="5122" name="Picture 2" descr="D:\Iklarić\Documents\Prodaja imovine ĐĐ IR\Rezacica Satronik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98" y="1412776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9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-78828"/>
            <a:ext cx="802392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620688"/>
            <a:ext cx="8820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ŠTANCANJE I SAVIJANJE</a:t>
            </a:r>
            <a:r>
              <a:rPr lang="hr-HR" sz="1600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smtClean="0"/>
              <a:t>Stroj </a:t>
            </a:r>
            <a:r>
              <a:rPr lang="hr-HR" b="1" dirty="0"/>
              <a:t>za savijanje s četiri valjka DAVI model MCB </a:t>
            </a:r>
            <a:r>
              <a:rPr lang="hr-HR" b="1" dirty="0" smtClean="0"/>
              <a:t>3080</a:t>
            </a:r>
          </a:p>
          <a:p>
            <a:r>
              <a:rPr lang="hr-HR" dirty="0" err="1" smtClean="0"/>
              <a:t>Max.promjer</a:t>
            </a:r>
            <a:r>
              <a:rPr lang="hr-HR" dirty="0" smtClean="0"/>
              <a:t> savijanja: 5000 mm</a:t>
            </a:r>
          </a:p>
          <a:p>
            <a:r>
              <a:rPr lang="hr-HR" dirty="0" err="1" smtClean="0"/>
              <a:t>Min.promjer</a:t>
            </a:r>
            <a:r>
              <a:rPr lang="hr-HR" dirty="0" smtClean="0"/>
              <a:t> savijanja: 1000 mm</a:t>
            </a:r>
          </a:p>
          <a:p>
            <a:r>
              <a:rPr lang="hr-HR" dirty="0" err="1" smtClean="0"/>
              <a:t>Max.širina</a:t>
            </a:r>
            <a:r>
              <a:rPr lang="hr-HR" dirty="0" smtClean="0"/>
              <a:t> savijanja: 3000 mm</a:t>
            </a:r>
          </a:p>
          <a:p>
            <a:r>
              <a:rPr lang="hr-HR" dirty="0" smtClean="0"/>
              <a:t>Debljina savijanja: 10-100mm</a:t>
            </a:r>
            <a:endParaRPr lang="hr-HR" dirty="0"/>
          </a:p>
          <a:p>
            <a:r>
              <a:rPr lang="hr-HR" dirty="0"/>
              <a:t>Broj valjaka: </a:t>
            </a:r>
            <a:r>
              <a:rPr lang="hr-HR" dirty="0" smtClean="0"/>
              <a:t>4</a:t>
            </a:r>
          </a:p>
        </p:txBody>
      </p:sp>
      <p:pic>
        <p:nvPicPr>
          <p:cNvPr id="4098" name="Picture 2" descr="D:\Iklarić\Documents\Prodaja imovine ĐĐ IR\Valjak Dav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1463006"/>
            <a:ext cx="5962296" cy="4575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54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857" y="-171400"/>
            <a:ext cx="7772400" cy="864095"/>
          </a:xfrm>
        </p:spPr>
        <p:txBody>
          <a:bodyPr>
            <a:normAutofit/>
          </a:bodyPr>
          <a:lstStyle/>
          <a:p>
            <a:pPr algn="l"/>
            <a:r>
              <a:rPr lang="hr-HR" sz="2400" b="1" dirty="0" smtClean="0">
                <a:solidFill>
                  <a:srgbClr val="FF0000"/>
                </a:solidFill>
                <a:latin typeface="+mn-lt"/>
                <a:cs typeface="Arial" pitchFamily="34" charset="0"/>
              </a:rPr>
              <a:t>ĐURO ĐAKOVIĆ</a:t>
            </a:r>
            <a:endParaRPr lang="hr-HR" sz="2400" b="1" dirty="0">
              <a:solidFill>
                <a:srgbClr val="FF0000"/>
              </a:solidFill>
              <a:latin typeface="+mn-lt"/>
              <a:cs typeface="Arial" pitchFamily="34" charset="0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0" y="489736"/>
            <a:ext cx="88204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 dirty="0" smtClean="0">
                <a:solidFill>
                  <a:srgbClr val="FF0000"/>
                </a:solidFill>
              </a:rPr>
              <a:t>POKRETNINE ZA PRODAJU STROJEVI ZA ŠTANCANJE I SAVIJANJE</a:t>
            </a:r>
            <a:r>
              <a:rPr lang="hr-HR" dirty="0" smtClean="0">
                <a:solidFill>
                  <a:srgbClr val="FF0000"/>
                </a:solidFill>
              </a:rPr>
              <a:t>:</a:t>
            </a:r>
          </a:p>
          <a:p>
            <a:r>
              <a:rPr lang="hr-HR" b="1" dirty="0" smtClean="0"/>
              <a:t>Valjak za savijanje lima tip: VRM-</a:t>
            </a:r>
            <a:r>
              <a:rPr lang="hr-HR" b="1" dirty="0" err="1" smtClean="0"/>
              <a:t>hy</a:t>
            </a:r>
            <a:r>
              <a:rPr lang="hr-HR" b="1" dirty="0" smtClean="0"/>
              <a:t> 3000*120/140 mm, HAUSLER AG, rad.</a:t>
            </a:r>
          </a:p>
          <a:p>
            <a:r>
              <a:rPr lang="hr-HR" dirty="0" smtClean="0"/>
              <a:t>Modernizacija 2014.godine</a:t>
            </a:r>
          </a:p>
          <a:p>
            <a:r>
              <a:rPr lang="hr-HR" dirty="0" err="1" smtClean="0"/>
              <a:t>Max.promjer</a:t>
            </a:r>
            <a:r>
              <a:rPr lang="hr-HR" dirty="0" smtClean="0"/>
              <a:t> savijanja: 6300 mm</a:t>
            </a:r>
          </a:p>
          <a:p>
            <a:r>
              <a:rPr lang="hr-HR" dirty="0" err="1" smtClean="0"/>
              <a:t>Min.promjer</a:t>
            </a:r>
            <a:r>
              <a:rPr lang="hr-HR" dirty="0" smtClean="0"/>
              <a:t> savijanja: 1200 mm</a:t>
            </a:r>
          </a:p>
          <a:p>
            <a:r>
              <a:rPr lang="hr-HR" dirty="0" err="1" smtClean="0"/>
              <a:t>Max.širina</a:t>
            </a:r>
            <a:r>
              <a:rPr lang="hr-HR" dirty="0" smtClean="0"/>
              <a:t> savijanja: 3000 mm</a:t>
            </a:r>
          </a:p>
          <a:p>
            <a:r>
              <a:rPr lang="hr-HR" dirty="0" smtClean="0"/>
              <a:t>Debljina savijanja: 20-150 mm</a:t>
            </a:r>
          </a:p>
          <a:p>
            <a:endParaRPr lang="hr-HR" dirty="0" smtClean="0">
              <a:solidFill>
                <a:srgbClr val="FF0000"/>
              </a:solidFill>
            </a:endParaRPr>
          </a:p>
        </p:txBody>
      </p:sp>
      <p:pic>
        <p:nvPicPr>
          <p:cNvPr id="4" name="Picture 2" descr="D:\Iklarić\Documents\Prodaja imovine ĐĐ IR\Valjak Hausl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333" y="1523096"/>
            <a:ext cx="6000667" cy="45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5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ĐĐ 2017">
  <a:themeElements>
    <a:clrScheme name="Đuro Đaković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D1D27"/>
      </a:accent1>
      <a:accent2>
        <a:srgbClr val="EE6676"/>
      </a:accent2>
      <a:accent3>
        <a:srgbClr val="F6B2BA"/>
      </a:accent3>
      <a:accent4>
        <a:srgbClr val="4B4B4B"/>
      </a:accent4>
      <a:accent5>
        <a:srgbClr val="C0C0C0"/>
      </a:accent5>
      <a:accent6>
        <a:srgbClr val="E6E6E6"/>
      </a:accent6>
      <a:hlink>
        <a:srgbClr val="009999"/>
      </a:hlink>
      <a:folHlink>
        <a:srgbClr val="99CC00"/>
      </a:folHlink>
    </a:clrScheme>
    <a:fontScheme name="Agrokor 2009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B4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rgbClr val="B4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r-HR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Agrokor 200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kor 200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kor 200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kor 200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kor 200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grokor 200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kor 200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kor 200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kor 200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kor 200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kor 200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grokor 200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896</Words>
  <Application>Microsoft Office PowerPoint</Application>
  <PresentationFormat>Prikaz na zaslonu (4:3)</PresentationFormat>
  <Paragraphs>189</Paragraphs>
  <Slides>29</Slides>
  <Notes>1</Notes>
  <HiddenSlides>0</HiddenSlides>
  <MMClips>0</MMClips>
  <ScaleCrop>false</ScaleCrop>
  <HeadingPairs>
    <vt:vector size="8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2</vt:i4>
      </vt:variant>
      <vt:variant>
        <vt:lpstr>Uloženi OLE poslužitelji</vt:lpstr>
      </vt:variant>
      <vt:variant>
        <vt:i4>1</vt:i4>
      </vt:variant>
      <vt:variant>
        <vt:lpstr>Naslovi slajdova</vt:lpstr>
      </vt:variant>
      <vt:variant>
        <vt:i4>29</vt:i4>
      </vt:variant>
    </vt:vector>
  </HeadingPairs>
  <TitlesOfParts>
    <vt:vector size="37" baseType="lpstr">
      <vt:lpstr>Arial</vt:lpstr>
      <vt:lpstr>Calibri</vt:lpstr>
      <vt:lpstr>Lucida Sans</vt:lpstr>
      <vt:lpstr>Verdana</vt:lpstr>
      <vt:lpstr>Wingdings</vt:lpstr>
      <vt:lpstr>Office Theme</vt:lpstr>
      <vt:lpstr>ĐĐ 2017</vt:lpstr>
      <vt:lpstr>think-cell Slide</vt:lpstr>
      <vt:lpstr>PowerPointova prezentacija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ĐURO ĐAKOVIĆ</vt:lpstr>
      <vt:lpstr>PowerPointova prezentacija</vt:lpstr>
      <vt:lpstr>PowerPointova prezentacija</vt:lpstr>
      <vt:lpstr>PowerPointova prezentacija</vt:lpstr>
      <vt:lpstr>PowerPointova prezentacija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Ille</dc:creator>
  <cp:lastModifiedBy>SbPlus</cp:lastModifiedBy>
  <cp:revision>338</cp:revision>
  <cp:lastPrinted>2019-02-05T10:59:17Z</cp:lastPrinted>
  <dcterms:created xsi:type="dcterms:W3CDTF">2012-05-23T13:10:22Z</dcterms:created>
  <dcterms:modified xsi:type="dcterms:W3CDTF">2020-02-28T10:34:10Z</dcterms:modified>
</cp:coreProperties>
</file>